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714"/>
  </p:normalViewPr>
  <p:slideViewPr>
    <p:cSldViewPr snapToGrid="0">
      <p:cViewPr varScale="1">
        <p:scale>
          <a:sx n="115" d="100"/>
          <a:sy n="115" d="100"/>
        </p:scale>
        <p:origin x="7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p:nvPr>
        </p:nvSpPr>
        <p:spPr>
          <a:xfrm>
            <a:off x="0" y="0"/>
            <a:ext cx="1778000" cy="444500"/>
          </a:xfrm>
          <a:prstGeom prst="rect">
            <a:avLst/>
          </a:prstGeom>
        </p:spPr>
        <p:txBody>
          <a:bodyPr/>
          <a:lstStyle/>
          <a:p>
            <a:r>
              <a:rPr lang="zh-CN"/>
              <a:t>各位伙伴、各位领导、老师们，大家下午好！</a:t>
            </a:r>
            <a:endParaRPr/>
          </a:p>
          <a:p>
            <a:r>
              <a:rPr lang="zh-CN"/>
              <a:t>现在由我代表量子科技组给大家做星火挑战工作汇报。简单介绍一下我自己，我叫</a:t>
            </a:r>
            <a:r>
              <a:rPr lang="en-US"/>
              <a:t>XXX</a:t>
            </a:r>
            <a:r>
              <a:rPr lang="zh-CN"/>
              <a:t>，来自</a:t>
            </a:r>
            <a:r>
              <a:rPr lang="en-US"/>
              <a:t>XXX</a:t>
            </a:r>
            <a:r>
              <a:rPr lang="zh-CN"/>
              <a:t>，即将就读</a:t>
            </a:r>
            <a:r>
              <a:rPr lang="en-US"/>
              <a:t>XXXX</a:t>
            </a:r>
            <a:r>
              <a:rPr lang="zh-CN"/>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p:nvPr>
        </p:nvSpPr>
        <p:spPr>
          <a:xfrm>
            <a:off x="0" y="0"/>
            <a:ext cx="1778000" cy="444500"/>
          </a:xfrm>
          <a:prstGeom prst="rect">
            <a:avLst/>
          </a:prstGeom>
        </p:spPr>
        <p:txBody>
          <a:bodyPr/>
          <a:lstStyle/>
          <a:p>
            <a:pPr>
              <a:buNone/>
            </a:pPr>
            <a:r>
              <a:t>很多量子算法无法真实的量子计算机上运行，一部分原因就是量子噪声。这里讨论的量子噪声包括测量噪声和量子门噪声。对于测量噪声的矫正，通常采用测量噪声矫正算法（REM）。我们假设测量结果的噪声与具体电路无关且在短期内不随时间变化，通过在运行电路前进行采样，以得到噪声对测量结果的概率转移矩阵，并在运行电路后对电路的测量结果进行经典处理，最终得到对于没有噪声的测量结果的估计。</a:t>
            </a:r>
          </a:p>
          <a:p>
            <a:pPr>
              <a:buNone/>
            </a:pPr>
            <a:r>
              <a:t>原则上，由于串扰，需要对所有的初态进行采样，而在实际中，由于资源限制，无法做到这一点。退而求其次，我们根据具体量子比特的拓扑结构将其分解为若干矩阵的直积。在这次的任务中，我们在真实量子计算机上运行发现每个比特的噪声矩阵相对独立，直接对每个比特单独采样，效果最好。而按照真实拓扑结构分解成三个矩阵的直积，效果却不尽如人意。</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p:nvPr>
        </p:nvSpPr>
        <p:spPr>
          <a:xfrm>
            <a:off x="0" y="0"/>
            <a:ext cx="1778000" cy="444500"/>
          </a:xfrm>
          <a:prstGeom prst="rect">
            <a:avLst/>
          </a:prstGeom>
        </p:spPr>
        <p:txBody>
          <a:bodyPr/>
          <a:lstStyle/>
          <a:p>
            <a:pPr>
              <a:buFont typeface="Arial" charset="0"/>
              <a:buChar char="•"/>
            </a:pPr>
            <a:r>
              <a:t>零噪声外推投影量子算法 (ZNE)对于量子门噪声，可视为将原先的密度矩阵经过了一个噪声信道。我们通常对任意噪声信道进行随机泡利门操作，将其转换为泡利噪声信道，然后通过 ZNE 等算法进行去噪处理</a:t>
            </a:r>
          </a:p>
          <a:p>
            <a:pPr>
              <a:buFont typeface="Arial" charset="0"/>
              <a:buChar char="•"/>
            </a:pPr>
            <a:r>
              <a:t>ZNE 算法通过选择噪声缩放因子，用拟合和外推的方法估计出零噪声时的电路运行结果</a:t>
            </a:r>
          </a:p>
          <a:p>
            <a:pPr>
              <a:buFont typeface="Arial" charset="0"/>
              <a:buChar char="•"/>
            </a:pPr>
            <a:r>
              <a:t>在本次任务中，由于运行 ZNE 算法的资源消耗太多，且运行结果没有保证，故并没有进行对量子门噪声的降噪处理</a:t>
            </a:r>
          </a:p>
          <a:p>
            <a:pPr>
              <a:buFont typeface="Arial" charset="0"/>
              <a:buChar char="•"/>
            </a:pPr>
            <a:r>
              <a:t>这是在 simulator 上 ZNE 的表现。</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otes Placeholder 9"/>
          <p:cNvSpPr>
            <a:spLocks noGrp="1"/>
          </p:cNvSpPr>
          <p:nvPr>
            <p:ph type="body"/>
          </p:nvPr>
        </p:nvSpPr>
        <p:spPr>
          <a:xfrm>
            <a:off x="0" y="0"/>
            <a:ext cx="1778000" cy="444500"/>
          </a:xfrm>
          <a:prstGeom prst="rect">
            <a:avLst/>
          </a:prstGeom>
        </p:spPr>
        <p:txBody>
          <a:bodyPr/>
          <a:lstStyle/>
          <a:p>
            <a:r>
              <a:rPr lang="zh-CN"/>
              <a:t>最终，我们在量子真机上进行集成</a:t>
            </a:r>
            <a:endParaRPr/>
          </a:p>
          <a:p>
            <a:r>
              <a:rPr lang="zh-CN"/>
              <a:t>首先，我们将算法与编译组集成，但编译后的电路与原电路所得分布差距较大，在不同系统下调试后发现在</a:t>
            </a:r>
            <a:r>
              <a:rPr lang="en-US"/>
              <a:t>windows</a:t>
            </a:r>
            <a:r>
              <a:rPr lang="zh-CN"/>
              <a:t>和</a:t>
            </a:r>
            <a:r>
              <a:rPr lang="en-US"/>
              <a:t>linux</a:t>
            </a:r>
            <a:r>
              <a:rPr lang="zh-CN"/>
              <a:t>下编译结果不同，经过跨平台的处理后解决了问题</a:t>
            </a:r>
            <a:endParaRPr/>
          </a:p>
          <a:p>
            <a:r>
              <a:rPr lang="zh-CN"/>
              <a:t>然后，我们又将算法与降噪组集成，但降噪后的结果并不符合预期，观察结果后发现结果的比特位被补齐至</a:t>
            </a:r>
            <a:r>
              <a:rPr lang="en-US"/>
              <a:t>13</a:t>
            </a:r>
            <a:r>
              <a:rPr lang="zh-CN"/>
              <a:t>位，调整后得到了预期的结果</a:t>
            </a:r>
            <a:endParaRPr/>
          </a:p>
          <a:p>
            <a:r>
              <a:rPr lang="zh-CN"/>
              <a:t>接下来，我们首次在真机上运行，但发现电路所掉调用的门不满足真机的限制，检查代码后发现是</a:t>
            </a:r>
            <a:r>
              <a:rPr lang="en-US"/>
              <a:t>swap</a:t>
            </a:r>
            <a:r>
              <a:rPr lang="zh-CN"/>
              <a:t>门序列在加入时没有反向，修改后成功在真机上运行</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Notes Placeholder 11"/>
          <p:cNvSpPr>
            <a:spLocks noGrp="1"/>
          </p:cNvSpPr>
          <p:nvPr>
            <p:ph type="body"/>
          </p:nvPr>
        </p:nvSpPr>
        <p:spPr>
          <a:xfrm>
            <a:off x="0" y="0"/>
            <a:ext cx="1778000" cy="444500"/>
          </a:xfrm>
          <a:prstGeom prst="rect">
            <a:avLst/>
          </a:prstGeom>
        </p:spPr>
        <p:txBody>
          <a:bodyPr/>
          <a:lstStyle/>
          <a:p>
            <a:r>
              <a:t>由于真机的限制，我们在左图中选用固定的哈密顿量H(t)=H0+Hp，即计算对应薛定谔方程的解expm(-i(H0+Hp)t)</a:t>
            </a:r>
          </a:p>
          <a:p>
            <a:r>
              <a:t>为了计算上式，我们将其分为n段，每段用exp(-i*H0*t/n)和exp(-i*Hp*t/n)相乘拟合，并在四种环境下分别测试得到了右图的结果</a:t>
            </a:r>
          </a:p>
          <a:p>
            <a:r>
              <a:t>如图，在段数不超过2时，随着段数的增加，对结果的拟合越精确，但段数超过2后由于门数量的增加，噪声的影响超过了拟合的优化，符合当前NISQ的科研进展</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Notes Placeholder 13"/>
          <p:cNvSpPr>
            <a:spLocks noGrp="1"/>
          </p:cNvSpPr>
          <p:nvPr>
            <p:ph type="body"/>
          </p:nvPr>
        </p:nvSpPr>
        <p:spPr>
          <a:xfrm>
            <a:off x="0" y="0"/>
            <a:ext cx="1778000" cy="444500"/>
          </a:xfrm>
          <a:prstGeom prst="rect">
            <a:avLst/>
          </a:prstGeom>
        </p:spPr>
        <p:txBody>
          <a:bodyPr/>
          <a:lstStyle/>
          <a:p>
            <a:pPr lvl="0">
              <a:buFont typeface="Arial" panose="020B0604020202020204" pitchFamily="34" charset="0"/>
              <a:buNone/>
            </a:pPr>
            <a:r>
              <a:rPr lang="zh-CN">
                <a:latin typeface="腾讯体 W3"/>
                <a:ea typeface="腾讯体 W3"/>
                <a:cs typeface="+mn-cs"/>
              </a:rPr>
              <a:t>让别人知道我们在干啥就行了，别去说具体怎么对应上的</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Notes Placeholder 15"/>
          <p:cNvSpPr>
            <a:spLocks noGrp="1"/>
          </p:cNvSpPr>
          <p:nvPr>
            <p:ph type="body"/>
          </p:nvPr>
        </p:nvSpPr>
        <p:spPr>
          <a:xfrm>
            <a:off x="0" y="0"/>
            <a:ext cx="1778000" cy="444500"/>
          </a:xfrm>
          <a:prstGeom prst="rect">
            <a:avLst/>
          </a:prstGeom>
        </p:spPr>
        <p:txBody>
          <a:bodyPr/>
          <a:lstStyle/>
          <a:p>
            <a:r>
              <a:t>量子小组的汇报会分为5个部分，首先介绍一下量子科技，然后针对本次挑战周的最大割问题，研发相匹配的量子算法。并根据量子编译理论，将最大割的量子算法编译为可在指定拓扑结构的量子芯片上运行的量子电路，同时我们还需要对当前量子计算机读取保真度低的局面做量子降噪工作，最终，我们将使用腾讯量子实验室的真机完成整体的实验集成</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Notes Placeholder 17"/>
          <p:cNvSpPr>
            <a:spLocks noGrp="1"/>
          </p:cNvSpPr>
          <p:nvPr>
            <p:ph type="body"/>
          </p:nvPr>
        </p:nvSpPr>
        <p:spPr>
          <a:xfrm>
            <a:off x="0" y="0"/>
            <a:ext cx="1778000" cy="444500"/>
          </a:xfrm>
          <a:prstGeom prst="rect">
            <a:avLst/>
          </a:prstGeom>
        </p:spPr>
        <p:txBody>
          <a:bodyPr/>
          <a:lstStyle/>
          <a:p>
            <a:r>
              <a:rPr lang="zh-CN"/>
              <a:t>那么，量子科技究竟是什么</a:t>
            </a:r>
            <a:endParaRPr/>
          </a:p>
          <a:p>
            <a:r>
              <a:t>量子科技是探索和利用微观世界的技术，利用不同于经典宏观体系的全新性质，能有力地处理大量传统方法难以解决的工程技术问题，如超导、量子计算、芯片工艺、新材料探究等</a:t>
            </a:r>
          </a:p>
          <a:p>
            <a:r>
              <a:t>量子是离散的电荷、能级、角动量……，与宏观世界不同，量子世界的可观测量由厄米算符描述，如粒子的位置、动量、能量、角动量等</a:t>
            </a:r>
          </a:p>
          <a:p>
            <a:r>
              <a:t>量子力学是量子体系的动力学，用波函数描述经典的物质，而波函数遵循薛定谔方程演化，从而可以推算量子体系的演化</a:t>
            </a:r>
          </a:p>
          <a:p>
            <a:r>
              <a:t>量子计算以1/2自旋体系为基础，其基本态为0和1的线性叠加，而量子门则是对这个叠加态的线性变换。因此，多比特组成的量子电路具有强大的并行计算功能，从而给处理某些问题提供了契机</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otes Placeholder 19"/>
          <p:cNvSpPr>
            <a:spLocks noGrp="1"/>
          </p:cNvSpPr>
          <p:nvPr>
            <p:ph type="body"/>
          </p:nvPr>
        </p:nvSpPr>
        <p:spPr>
          <a:xfrm>
            <a:off x="0" y="0"/>
            <a:ext cx="1778000" cy="444500"/>
          </a:xfrm>
          <a:prstGeom prst="rect">
            <a:avLst/>
          </a:prstGeom>
        </p:spPr>
        <p:txBody>
          <a:bodyPr/>
          <a:lstStyle/>
          <a:p>
            <a:r>
              <a:rPr lang="zh-CN"/>
              <a:t>我们的项目以用量子计算机解决最大割问题为目标，借助量子算法与电路设计、量子编译与电路优化、量子降噪算法与后处理，最终使用腾讯量子计算机进行真实实验</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es Placeholder 21"/>
          <p:cNvSpPr>
            <a:spLocks noGrp="1"/>
          </p:cNvSpPr>
          <p:nvPr>
            <p:ph type="body"/>
          </p:nvPr>
        </p:nvSpPr>
        <p:spPr>
          <a:xfrm>
            <a:off x="0" y="0"/>
            <a:ext cx="1778000" cy="444500"/>
          </a:xfrm>
          <a:prstGeom prst="rect">
            <a:avLst/>
          </a:prstGeom>
        </p:spPr>
        <p:txBody>
          <a:bodyPr/>
          <a:lstStyle/>
          <a:p>
            <a:pPr marL="0" lvl="0" indent="0">
              <a:buNone/>
            </a:pPr>
            <a:r>
              <a:rPr lang="zh-CN">
                <a:solidFill>
                  <a:schemeClr val="tx1">
                    <a:alpha val="100000"/>
                  </a:schemeClr>
                </a:solidFill>
                <a:latin typeface="腾讯体 W3"/>
                <a:ea typeface="腾讯体 W3"/>
                <a:cs typeface="+mn-cs"/>
              </a:rPr>
              <a:t>最大割问题是经典的</a:t>
            </a:r>
            <a:r>
              <a:rPr lang="en-US">
                <a:solidFill>
                  <a:schemeClr val="tx1">
                    <a:alpha val="100000"/>
                  </a:schemeClr>
                </a:solidFill>
                <a:latin typeface="腾讯体 W3"/>
                <a:ea typeface="腾讯体 W3"/>
                <a:cs typeface="+mn-cs"/>
              </a:rPr>
              <a:t>NPC</a:t>
            </a:r>
            <a:r>
              <a:rPr lang="zh-CN">
                <a:solidFill>
                  <a:schemeClr val="tx1">
                    <a:alpha val="100000"/>
                  </a:schemeClr>
                </a:solidFill>
                <a:latin typeface="腾讯体 W3"/>
                <a:ea typeface="腾讯体 W3"/>
                <a:cs typeface="+mn-cs"/>
              </a:rPr>
              <a:t>问题，其将整张图黑白染色，最大化两端点颜色不同的边权和</a:t>
            </a:r>
            <a:endParaRPr sz="2400">
              <a:solidFill>
                <a:schemeClr val="tx1">
                  <a:tint val="82000"/>
                  <a:alpha val="100000"/>
                </a:schemeClr>
              </a:solidFill>
              <a:latin typeface="等线"/>
              <a:ea typeface="等线"/>
              <a:cs typeface="+mn-cs"/>
            </a:endParaRPr>
          </a:p>
          <a:p>
            <a:pPr marL="0" lvl="0" indent="0">
              <a:buNone/>
            </a:pPr>
            <a:r>
              <a:rPr lang="zh-CN">
                <a:solidFill>
                  <a:schemeClr val="tx1">
                    <a:alpha val="100000"/>
                  </a:schemeClr>
                </a:solidFill>
                <a:latin typeface="腾讯体 W3"/>
                <a:ea typeface="腾讯体 W3"/>
                <a:cs typeface="+mn-cs"/>
              </a:rPr>
              <a:t>定义</a:t>
            </a:r>
            <a:r>
              <a:rPr lang="en-US">
                <a:solidFill>
                  <a:schemeClr val="tx1">
                    <a:alpha val="100000"/>
                  </a:schemeClr>
                </a:solidFill>
                <a:latin typeface="腾讯体 W3"/>
                <a:ea typeface="腾讯体 W3"/>
                <a:cs typeface="+mn-cs"/>
              </a:rPr>
              <a:t>Hp</a:t>
            </a:r>
            <a:r>
              <a:rPr lang="zh-CN">
                <a:solidFill>
                  <a:schemeClr val="tx1">
                    <a:alpha val="100000"/>
                  </a:schemeClr>
                </a:solidFill>
                <a:latin typeface="腾讯体 W3"/>
                <a:ea typeface="腾讯体 W3"/>
                <a:cs typeface="+mn-cs"/>
              </a:rPr>
              <a:t>为</a:t>
            </a:r>
            <a:r>
              <a:rPr lang="en-US">
                <a:solidFill>
                  <a:schemeClr val="tx1">
                    <a:alpha val="100000"/>
                  </a:schemeClr>
                </a:solidFill>
                <a:latin typeface="腾讯体 W3"/>
                <a:ea typeface="腾讯体 W3"/>
                <a:cs typeface="+mn-cs"/>
              </a:rPr>
              <a:t>2^n</a:t>
            </a:r>
            <a:r>
              <a:rPr lang="zh-CN">
                <a:solidFill>
                  <a:schemeClr val="tx1">
                    <a:alpha val="100000"/>
                  </a:schemeClr>
                </a:solidFill>
                <a:latin typeface="腾讯体 W3"/>
                <a:ea typeface="腾讯体 W3"/>
                <a:cs typeface="+mn-cs"/>
              </a:rPr>
              <a:t>维的对角矩阵，其对角线上的元素恰为该染色状态下的答案，如右图所示，可表示为</a:t>
            </a:r>
            <a:r>
              <a:rPr lang="en-US">
                <a:solidFill>
                  <a:schemeClr val="tx1">
                    <a:alpha val="100000"/>
                  </a:schemeClr>
                </a:solidFill>
                <a:latin typeface="腾讯体 W3"/>
                <a:ea typeface="腾讯体 W3"/>
                <a:cs typeface="+mn-cs"/>
              </a:rPr>
              <a:t>Hp=sum</a:t>
            </a:r>
            <a:endParaRPr/>
          </a:p>
          <a:p>
            <a:pPr marL="0" lvl="0" indent="0">
              <a:buNone/>
            </a:pPr>
            <a:r>
              <a:rPr lang="zh-CN">
                <a:solidFill>
                  <a:schemeClr val="tx1">
                    <a:alpha val="100000"/>
                  </a:schemeClr>
                </a:solidFill>
                <a:latin typeface="腾讯体 W3"/>
                <a:ea typeface="腾讯体 W3"/>
                <a:cs typeface="+mn-cs"/>
              </a:rPr>
              <a:t>问题转化为求</a:t>
            </a:r>
            <a:r>
              <a:rPr lang="en-US">
                <a:solidFill>
                  <a:schemeClr val="tx1">
                    <a:alpha val="100000"/>
                  </a:schemeClr>
                </a:solidFill>
                <a:latin typeface="腾讯体 W3"/>
                <a:ea typeface="腾讯体 W3"/>
                <a:cs typeface="+mn-cs"/>
              </a:rPr>
              <a:t>Hp</a:t>
            </a:r>
            <a:r>
              <a:rPr lang="zh-CN">
                <a:solidFill>
                  <a:schemeClr val="tx1">
                    <a:alpha val="100000"/>
                  </a:schemeClr>
                </a:solidFill>
                <a:latin typeface="腾讯体 W3"/>
                <a:ea typeface="腾讯体 W3"/>
                <a:cs typeface="+mn-cs"/>
              </a:rPr>
              <a:t>的最大特征值，利用绝热演化算法，即选定初态</a:t>
            </a:r>
            <a:r>
              <a:rPr lang="en-US">
                <a:solidFill>
                  <a:schemeClr val="tx1">
                    <a:alpha val="100000"/>
                  </a:schemeClr>
                </a:solidFill>
                <a:latin typeface="腾讯体 W3"/>
                <a:ea typeface="腾讯体 W3"/>
                <a:cs typeface="+mn-cs"/>
              </a:rPr>
              <a:t>H0</a:t>
            </a:r>
            <a:r>
              <a:rPr lang="zh-CN">
                <a:solidFill>
                  <a:schemeClr val="tx1">
                    <a:alpha val="100000"/>
                  </a:schemeClr>
                </a:solidFill>
                <a:latin typeface="腾讯体 W3"/>
                <a:ea typeface="腾讯体 W3"/>
                <a:cs typeface="+mn-cs"/>
              </a:rPr>
              <a:t>及其最大特征值对应的特征向量</a:t>
            </a:r>
            <a:r>
              <a:rPr lang="en-US">
                <a:solidFill>
                  <a:schemeClr val="tx1">
                    <a:alpha val="100000"/>
                  </a:schemeClr>
                </a:solidFill>
                <a:latin typeface="腾讯体 W3"/>
                <a:ea typeface="腾讯体 W3"/>
                <a:cs typeface="+mn-cs"/>
              </a:rPr>
              <a:t>v</a:t>
            </a:r>
            <a:r>
              <a:rPr lang="zh-CN">
                <a:solidFill>
                  <a:schemeClr val="tx1">
                    <a:alpha val="100000"/>
                  </a:schemeClr>
                </a:solidFill>
                <a:latin typeface="腾讯体 W3"/>
                <a:ea typeface="腾讯体 W3"/>
                <a:cs typeface="+mn-cs"/>
              </a:rPr>
              <a:t>和参数</a:t>
            </a:r>
            <a:r>
              <a:rPr lang="en-US">
                <a:solidFill>
                  <a:schemeClr val="tx1">
                    <a:alpha val="100000"/>
                  </a:schemeClr>
                </a:solidFill>
                <a:latin typeface="腾讯体 W3"/>
                <a:ea typeface="腾讯体 W3"/>
                <a:cs typeface="+mn-cs"/>
              </a:rPr>
              <a:t>A(t),B(t)</a:t>
            </a:r>
            <a:endParaRPr/>
          </a:p>
          <a:p>
            <a:pPr marL="0" lvl="0" indent="0">
              <a:buNone/>
            </a:pPr>
            <a:r>
              <a:rPr lang="zh-CN">
                <a:solidFill>
                  <a:schemeClr val="tx1">
                    <a:alpha val="100000"/>
                  </a:schemeClr>
                </a:solidFill>
                <a:latin typeface="腾讯体 W3"/>
                <a:ea typeface="腾讯体 W3"/>
                <a:cs typeface="+mn-cs"/>
              </a:rPr>
              <a:t>当薛定谔方程以</a:t>
            </a:r>
            <a:r>
              <a:rPr lang="en-US" sz="2400">
                <a:solidFill>
                  <a:schemeClr val="tx1">
                    <a:alpha val="100000"/>
                  </a:schemeClr>
                </a:solidFill>
                <a:latin typeface="腾讯体 W3"/>
                <a:ea typeface="腾讯体 W3"/>
                <a:cs typeface="+mn-cs"/>
              </a:rPr>
              <a:t>v0</a:t>
            </a:r>
            <a:r>
              <a:rPr lang="zh-CN" sz="2400">
                <a:solidFill>
                  <a:schemeClr val="tx1">
                    <a:alpha val="100000"/>
                  </a:schemeClr>
                </a:solidFill>
                <a:latin typeface="腾讯体 W3"/>
                <a:ea typeface="腾讯体 W3"/>
                <a:cs typeface="+mn-cs"/>
              </a:rPr>
              <a:t>为初态且演化时间足够大时，终态即可拟合原问题的解</a:t>
            </a:r>
            <a:endParaRPr/>
          </a:p>
          <a:p>
            <a:pPr marL="0" lvl="0" indent="0">
              <a:buNone/>
            </a:pPr>
            <a:endParaRPr lang="zh-CN">
              <a:solidFill>
                <a:schemeClr val="tx1">
                  <a:alpha val="100000"/>
                </a:schemeClr>
              </a:solidFill>
              <a:latin typeface="腾讯体 W3"/>
              <a:ea typeface="腾讯体 W3"/>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Notes Placeholder 23"/>
          <p:cNvSpPr>
            <a:spLocks noGrp="1"/>
          </p:cNvSpPr>
          <p:nvPr>
            <p:ph type="body"/>
          </p:nvPr>
        </p:nvSpPr>
        <p:spPr>
          <a:xfrm>
            <a:off x="0" y="0"/>
            <a:ext cx="1778000" cy="444500"/>
          </a:xfrm>
          <a:prstGeom prst="rect">
            <a:avLst/>
          </a:prstGeom>
        </p:spPr>
        <p:txBody>
          <a:bodyPr/>
          <a:lstStyle/>
          <a:p>
            <a:r>
              <a:rPr lang="zh-CN" sz="2400" b="0" i="0" u="none" strike="noStrike">
                <a:solidFill>
                  <a:schemeClr val="tx1">
                    <a:alpha val="100000"/>
                  </a:schemeClr>
                </a:solidFill>
                <a:latin typeface="腾讯体 W3"/>
                <a:ea typeface="腾讯体 W3"/>
                <a:cs typeface="+mn-cs"/>
              </a:rPr>
              <a:t>将演化时间 [0, T] 分割成若干长为 Δt 的小段，将每个小段的 H 视为一个常量，那么经过这段时间后</a:t>
            </a:r>
            <a:r>
              <a:rPr lang="en-US" sz="2400" b="0" i="0" u="none" strike="noStrike">
                <a:solidFill>
                  <a:schemeClr val="tx1">
                    <a:alpha val="100000"/>
                  </a:schemeClr>
                </a:solidFill>
                <a:latin typeface="腾讯体 W3"/>
                <a:ea typeface="腾讯体 W3"/>
                <a:cs typeface="+mn-cs"/>
              </a:rPr>
              <a:t> </a:t>
            </a:r>
            <a:r>
              <a:rPr lang="zh-CN" sz="2400" b="0" i="0" u="none" strike="noStrike">
                <a:solidFill>
                  <a:schemeClr val="tx1">
                    <a:alpha val="100000"/>
                  </a:schemeClr>
                </a:solidFill>
                <a:latin typeface="腾讯体 W3"/>
                <a:ea typeface="腾讯体 W3"/>
                <a:cs typeface="+mn-cs"/>
              </a:rPr>
              <a:t>ψ 的变化就是</a:t>
            </a:r>
            <a:r>
              <a:rPr lang="en-US" sz="2400" b="0" i="0" u="none" strike="noStrike">
                <a:solidFill>
                  <a:schemeClr val="tx1">
                    <a:alpha val="100000"/>
                  </a:schemeClr>
                </a:solidFill>
                <a:latin typeface="腾讯体 W3"/>
                <a:ea typeface="腾讯体 W3"/>
                <a:cs typeface="+mn-cs"/>
              </a:rPr>
              <a:t> </a:t>
            </a:r>
            <a:r>
              <a:rPr lang="zh-CN" sz="2400" b="0" i="0" u="none" strike="noStrike">
                <a:solidFill>
                  <a:schemeClr val="tx1">
                    <a:alpha val="100000"/>
                  </a:schemeClr>
                </a:solidFill>
                <a:latin typeface="腾讯体 W3"/>
                <a:ea typeface="腾讯体 W3"/>
                <a:cs typeface="+mn-cs"/>
              </a:rPr>
              <a:t>ψ' =expm(-iHΔt )</a:t>
            </a:r>
            <a:r>
              <a:rPr lang="en-US" sz="2400" b="0" i="0" u="none" strike="noStrike">
                <a:solidFill>
                  <a:schemeClr val="tx1">
                    <a:alpha val="100000"/>
                  </a:schemeClr>
                </a:solidFill>
                <a:latin typeface="腾讯体 W3"/>
                <a:ea typeface="腾讯体 W3"/>
                <a:cs typeface="+mn-cs"/>
              </a:rPr>
              <a:t> </a:t>
            </a:r>
            <a:r>
              <a:rPr lang="zh-CN" sz="2400" b="0" i="0" u="none" strike="noStrike">
                <a:solidFill>
                  <a:schemeClr val="tx1">
                    <a:alpha val="100000"/>
                  </a:schemeClr>
                </a:solidFill>
                <a:latin typeface="腾讯体 W3"/>
                <a:ea typeface="腾讯体 W3"/>
                <a:cs typeface="+mn-cs"/>
              </a:rPr>
              <a:t>ψ </a:t>
            </a:r>
            <a:endParaRPr/>
          </a:p>
          <a:p>
            <a:r>
              <a:rPr lang="zh-CN" sz="2400" b="0" i="0" u="none" strike="noStrike">
                <a:solidFill>
                  <a:schemeClr val="tx1">
                    <a:alpha val="100000"/>
                  </a:schemeClr>
                </a:solidFill>
                <a:latin typeface="腾讯体 W3"/>
                <a:ea typeface="腾讯体 W3"/>
                <a:cs typeface="+mn-cs"/>
              </a:rPr>
              <a:t>另外，在设计量子电路时，会遇到两个问题：</a:t>
            </a:r>
            <a:endParaRPr/>
          </a:p>
          <a:p>
            <a:r>
              <a:rPr lang="en-US" sz="2400" b="0" i="0" u="none" strike="noStrike">
                <a:solidFill>
                  <a:schemeClr val="tx1">
                    <a:alpha val="100000"/>
                  </a:schemeClr>
                </a:solidFill>
                <a:latin typeface="腾讯体 W3"/>
                <a:ea typeface="腾讯体 W3"/>
                <a:cs typeface="+mn-cs"/>
              </a:rPr>
              <a:t>1.</a:t>
            </a:r>
            <a:r>
              <a:rPr lang="zh-CN" sz="2400" b="0" i="0" u="none" strike="noStrike">
                <a:solidFill>
                  <a:schemeClr val="tx1">
                    <a:alpha val="100000"/>
                  </a:schemeClr>
                </a:solidFill>
                <a:latin typeface="腾讯体 W3"/>
                <a:ea typeface="腾讯体 W3"/>
                <a:cs typeface="+mn-cs"/>
              </a:rPr>
              <a:t>如何设计</a:t>
            </a:r>
            <a:r>
              <a:rPr lang="en-US" sz="2400" b="0" i="0" u="none" strike="noStrike">
                <a:solidFill>
                  <a:schemeClr val="tx1">
                    <a:alpha val="100000"/>
                  </a:schemeClr>
                </a:solidFill>
                <a:latin typeface="腾讯体 W3"/>
                <a:ea typeface="腾讯体 W3"/>
                <a:cs typeface="+mn-cs"/>
              </a:rPr>
              <a:t>A(t)</a:t>
            </a:r>
            <a:r>
              <a:rPr lang="zh-CN" sz="2400" b="0" i="0" u="none" strike="noStrike">
                <a:solidFill>
                  <a:schemeClr val="tx1">
                    <a:alpha val="100000"/>
                  </a:schemeClr>
                </a:solidFill>
                <a:latin typeface="腾讯体 W3"/>
                <a:ea typeface="腾讯体 W3"/>
                <a:cs typeface="+mn-cs"/>
              </a:rPr>
              <a:t>和</a:t>
            </a:r>
            <a:r>
              <a:rPr lang="en-US" sz="2400" b="0" i="0" u="none" strike="noStrike">
                <a:solidFill>
                  <a:schemeClr val="tx1">
                    <a:alpha val="100000"/>
                  </a:schemeClr>
                </a:solidFill>
                <a:latin typeface="腾讯体 W3"/>
                <a:ea typeface="腾讯体 W3"/>
                <a:cs typeface="+mn-cs"/>
              </a:rPr>
              <a:t>B(t)</a:t>
            </a:r>
            <a:endParaRPr/>
          </a:p>
          <a:p>
            <a:r>
              <a:rPr lang="en-US" sz="2400" b="0" i="0" u="none" strike="noStrike">
                <a:solidFill>
                  <a:schemeClr val="tx1">
                    <a:alpha val="100000"/>
                  </a:schemeClr>
                </a:solidFill>
                <a:latin typeface="腾讯体 W3"/>
                <a:ea typeface="腾讯体 W3"/>
                <a:cs typeface="+mn-cs"/>
              </a:rPr>
              <a:t>2.</a:t>
            </a:r>
            <a:r>
              <a:rPr lang="zh-CN" sz="2400" b="0" i="0" u="none" strike="noStrike">
                <a:solidFill>
                  <a:schemeClr val="tx1">
                    <a:alpha val="100000"/>
                  </a:schemeClr>
                </a:solidFill>
                <a:latin typeface="腾讯体 W3"/>
                <a:ea typeface="腾讯体 W3"/>
                <a:cs typeface="+mn-cs"/>
              </a:rPr>
              <a:t>如何将</a:t>
            </a:r>
            <a:r>
              <a:rPr lang="en-US" sz="2400" b="0" i="0" u="none" strike="noStrike">
                <a:solidFill>
                  <a:schemeClr val="tx1">
                    <a:alpha val="100000"/>
                  </a:schemeClr>
                </a:solidFill>
                <a:latin typeface="腾讯体 W3"/>
                <a:ea typeface="腾讯体 W3"/>
                <a:cs typeface="+mn-cs"/>
              </a:rPr>
              <a:t>expm(-iH</a:t>
            </a:r>
            <a:r>
              <a:rPr lang="zh-CN" sz="2400" b="0" i="0" u="none" strike="noStrike">
                <a:solidFill>
                  <a:schemeClr val="tx1">
                    <a:alpha val="100000"/>
                  </a:schemeClr>
                </a:solidFill>
                <a:latin typeface="腾讯体 W3"/>
                <a:ea typeface="腾讯体 W3"/>
                <a:cs typeface="+mn-cs"/>
              </a:rPr>
              <a:t>Δt </a:t>
            </a:r>
            <a:r>
              <a:rPr lang="en-US" sz="2400" b="0" i="0" u="none" strike="noStrike">
                <a:solidFill>
                  <a:schemeClr val="tx1">
                    <a:alpha val="100000"/>
                  </a:schemeClr>
                </a:solidFill>
                <a:latin typeface="腾讯体 W3"/>
                <a:ea typeface="腾讯体 W3"/>
                <a:cs typeface="+mn-cs"/>
              </a:rPr>
              <a:t>)</a:t>
            </a:r>
            <a:r>
              <a:rPr lang="zh-CN" sz="2400" b="0" i="0" u="none" strike="noStrike">
                <a:solidFill>
                  <a:schemeClr val="tx1">
                    <a:alpha val="100000"/>
                  </a:schemeClr>
                </a:solidFill>
                <a:latin typeface="腾讯体 W3"/>
                <a:ea typeface="腾讯体 W3"/>
                <a:cs typeface="+mn-cs"/>
              </a:rPr>
              <a:t>近似为</a:t>
            </a:r>
            <a:r>
              <a:rPr lang="en-US" sz="2400" b="0" i="0" u="none" strike="noStrike">
                <a:solidFill>
                  <a:schemeClr val="tx1">
                    <a:alpha val="100000"/>
                  </a:schemeClr>
                </a:solidFill>
                <a:latin typeface="腾讯体 W3"/>
                <a:ea typeface="腾讯体 W3"/>
                <a:cs typeface="+mn-cs"/>
              </a:rPr>
              <a:t>expm(-iA(t)</a:t>
            </a:r>
            <a:r>
              <a:rPr lang="zh-CN" sz="2400" b="0" i="0" u="none" strike="noStrike">
                <a:solidFill>
                  <a:schemeClr val="tx1">
                    <a:alpha val="100000"/>
                  </a:schemeClr>
                </a:solidFill>
                <a:latin typeface="腾讯体 W3"/>
                <a:ea typeface="腾讯体 W3"/>
                <a:cs typeface="+mn-cs"/>
              </a:rPr>
              <a:t>Δt *</a:t>
            </a:r>
            <a:r>
              <a:rPr lang="en-US" sz="2400" b="0" i="0" u="none" strike="noStrike">
                <a:solidFill>
                  <a:schemeClr val="tx1">
                    <a:alpha val="100000"/>
                  </a:schemeClr>
                </a:solidFill>
                <a:latin typeface="腾讯体 W3"/>
                <a:ea typeface="腾讯体 W3"/>
                <a:cs typeface="+mn-cs"/>
              </a:rPr>
              <a:t>H0)</a:t>
            </a:r>
            <a:r>
              <a:rPr lang="zh-CN" sz="2400" b="0" i="0" u="none" strike="noStrike">
                <a:solidFill>
                  <a:schemeClr val="tx1">
                    <a:alpha val="100000"/>
                  </a:schemeClr>
                </a:solidFill>
                <a:latin typeface="腾讯体 W3"/>
                <a:ea typeface="腾讯体 W3"/>
                <a:cs typeface="+mn-cs"/>
              </a:rPr>
              <a:t>和</a:t>
            </a:r>
            <a:r>
              <a:rPr lang="en-US" sz="2400" b="0" i="0" u="none" strike="noStrike">
                <a:solidFill>
                  <a:schemeClr val="tx1">
                    <a:alpha val="100000"/>
                  </a:schemeClr>
                </a:solidFill>
                <a:latin typeface="腾讯体 W3"/>
                <a:ea typeface="腾讯体 W3"/>
                <a:cs typeface="+mn-cs"/>
              </a:rPr>
              <a:t>expm(-iB(t)</a:t>
            </a:r>
            <a:r>
              <a:rPr lang="zh-CN" sz="2400" b="0" i="0" u="none" strike="noStrike">
                <a:solidFill>
                  <a:schemeClr val="tx1">
                    <a:alpha val="100000"/>
                  </a:schemeClr>
                </a:solidFill>
                <a:latin typeface="腾讯体 W3"/>
                <a:ea typeface="腾讯体 W3"/>
                <a:cs typeface="+mn-cs"/>
              </a:rPr>
              <a:t>Δt *Hp)</a:t>
            </a:r>
            <a:endParaRPr/>
          </a:p>
          <a:p>
            <a:r>
              <a:rPr lang="zh-CN" sz="2400" b="0" i="0" u="none" strike="noStrike">
                <a:solidFill>
                  <a:schemeClr val="tx1">
                    <a:alpha val="100000"/>
                  </a:schemeClr>
                </a:solidFill>
                <a:latin typeface="腾讯体 W3"/>
                <a:ea typeface="腾讯体 W3"/>
                <a:cs typeface="+mn-cs"/>
              </a:rPr>
              <a:t>对于第二个问题，可以用更精确的近似，我们找到了两个误差分别只有</a:t>
            </a:r>
            <a:r>
              <a:rPr lang="en-US" sz="2400" b="0" i="0" u="none" strike="noStrike">
                <a:solidFill>
                  <a:schemeClr val="tx1">
                    <a:alpha val="100000"/>
                  </a:schemeClr>
                </a:solidFill>
                <a:latin typeface="腾讯体 W3"/>
                <a:ea typeface="腾讯体 W3"/>
                <a:cs typeface="+mn-cs"/>
              </a:rPr>
              <a:t>O(</a:t>
            </a:r>
            <a:r>
              <a:rPr lang="zh-CN" sz="2400" b="0" i="0" u="none" strike="noStrike">
                <a:solidFill>
                  <a:schemeClr val="tx1">
                    <a:alpha val="100000"/>
                  </a:schemeClr>
                </a:solidFill>
                <a:latin typeface="腾讯体 W3"/>
                <a:ea typeface="腾讯体 W3"/>
                <a:cs typeface="+mn-cs"/>
              </a:rPr>
              <a:t>Δt ^3)和</a:t>
            </a:r>
            <a:r>
              <a:rPr lang="en-US" sz="2400" b="0" i="0" u="none" strike="noStrike">
                <a:solidFill>
                  <a:schemeClr val="tx1">
                    <a:alpha val="100000"/>
                  </a:schemeClr>
                </a:solidFill>
                <a:latin typeface="腾讯体 W3"/>
                <a:ea typeface="腾讯体 W3"/>
                <a:cs typeface="+mn-cs"/>
              </a:rPr>
              <a:t>O(</a:t>
            </a:r>
            <a:r>
              <a:rPr lang="zh-CN" sz="2400" b="0" i="0" u="none" strike="noStrike">
                <a:solidFill>
                  <a:schemeClr val="tx1">
                    <a:alpha val="100000"/>
                  </a:schemeClr>
                </a:solidFill>
                <a:latin typeface="腾讯体 W3"/>
                <a:ea typeface="腾讯体 W3"/>
                <a:cs typeface="+mn-cs"/>
              </a:rPr>
              <a:t>Δt ^4)的近似，其中误差为</a:t>
            </a:r>
            <a:r>
              <a:rPr lang="en-US" sz="2400" b="0" i="0" u="none" strike="noStrike">
                <a:solidFill>
                  <a:schemeClr val="tx1">
                    <a:alpha val="100000"/>
                  </a:schemeClr>
                </a:solidFill>
                <a:latin typeface="腾讯体 W3"/>
                <a:ea typeface="腾讯体 W3"/>
                <a:cs typeface="+mn-cs"/>
              </a:rPr>
              <a:t>O(</a:t>
            </a:r>
            <a:r>
              <a:rPr lang="zh-CN" sz="2400" b="0" i="0" u="none" strike="noStrike">
                <a:solidFill>
                  <a:schemeClr val="tx1">
                    <a:alpha val="100000"/>
                  </a:schemeClr>
                </a:solidFill>
                <a:latin typeface="腾讯体 W3"/>
                <a:ea typeface="腾讯体 W3"/>
                <a:cs typeface="+mn-cs"/>
              </a:rPr>
              <a:t>Δt ^3)的近似如下</a:t>
            </a:r>
            <a:endParaRPr/>
          </a:p>
          <a:p>
            <a:r>
              <a:rPr lang="zh-CN" sz="2400" b="0" i="0" u="none" strike="noStrike">
                <a:solidFill>
                  <a:schemeClr val="tx1">
                    <a:alpha val="100000"/>
                  </a:schemeClr>
                </a:solidFill>
                <a:latin typeface="腾讯体 W3"/>
                <a:ea typeface="腾讯体 W3"/>
                <a:cs typeface="+mn-cs"/>
              </a:rPr>
              <a:t>更精确的近似，因为过于繁琐，此处不再展开</a:t>
            </a:r>
            <a:r>
              <a:rPr lang="en-US" sz="2400" b="0" i="0" u="none" strike="noStrike">
                <a:solidFill>
                  <a:schemeClr val="tx1">
                    <a:alpha val="100000"/>
                  </a:schemeClr>
                </a:solidFill>
                <a:latin typeface="腾讯体 W3"/>
                <a:ea typeface="腾讯体 W3"/>
                <a:cs typeface="+mn-cs"/>
              </a:rPr>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Notes Placeholder 25"/>
          <p:cNvSpPr>
            <a:spLocks noGrp="1"/>
          </p:cNvSpPr>
          <p:nvPr>
            <p:ph type="body"/>
          </p:nvPr>
        </p:nvSpPr>
        <p:spPr>
          <a:xfrm>
            <a:off x="0" y="0"/>
            <a:ext cx="1778000" cy="444500"/>
          </a:xfrm>
          <a:prstGeom prst="rect">
            <a:avLst/>
          </a:prstGeom>
        </p:spPr>
        <p:txBody>
          <a:bodyPr/>
          <a:lstStyle/>
          <a:p>
            <a:r>
              <a:rPr lang="zh-CN" sz="2400" b="0" i="0" u="none" strike="noStrike">
                <a:solidFill>
                  <a:schemeClr val="tx1">
                    <a:alpha val="100000"/>
                  </a:schemeClr>
                </a:solidFill>
                <a:latin typeface="腾讯体 W3"/>
                <a:ea typeface="腾讯体 W3"/>
                <a:cs typeface="+mn-cs"/>
              </a:rPr>
              <a:t>对于第一个问题，我们做了很多尝试。我们先试了很多函数的形式，然后进行手动调参。</a:t>
            </a:r>
            <a:endParaRPr/>
          </a:p>
          <a:p>
            <a:r>
              <a:rPr lang="zh-CN" sz="2400" b="0" i="0" u="none" strike="noStrike">
                <a:solidFill>
                  <a:schemeClr val="tx1">
                    <a:alpha val="100000"/>
                  </a:schemeClr>
                </a:solidFill>
                <a:latin typeface="腾讯体 W3"/>
                <a:ea typeface="腾讯体 W3"/>
                <a:cs typeface="+mn-cs"/>
              </a:rPr>
              <a:t>后来在导师和助教的提醒下，我们改为了只试函数的形式，通过模拟退火算法调整参数。</a:t>
            </a:r>
            <a:endParaRPr/>
          </a:p>
          <a:p>
            <a:r>
              <a:rPr lang="zh-CN" sz="2400" b="0" i="0" u="none" strike="noStrike">
                <a:solidFill>
                  <a:schemeClr val="tx1">
                    <a:alpha val="100000"/>
                  </a:schemeClr>
                </a:solidFill>
                <a:latin typeface="腾讯体 W3"/>
                <a:ea typeface="腾讯体 W3"/>
                <a:cs typeface="+mn-cs"/>
              </a:rPr>
              <a:t>后来又试了下用样条插值法调参，都取得了不错的成果</a:t>
            </a:r>
            <a:endParaRPr/>
          </a:p>
          <a:p>
            <a:r>
              <a:rPr lang="zh-CN" sz="2400" b="0" i="0" u="none" strike="noStrike">
                <a:solidFill>
                  <a:schemeClr val="tx1">
                    <a:alpha val="100000"/>
                  </a:schemeClr>
                </a:solidFill>
                <a:latin typeface="腾讯体 W3"/>
                <a:ea typeface="腾讯体 W3"/>
                <a:cs typeface="+mn-cs"/>
              </a:rPr>
              <a:t>这三组图是实际得到的特征值与理论最优值随时间的变化曲线</a:t>
            </a:r>
            <a:endParaRPr/>
          </a:p>
          <a:p>
            <a:r>
              <a:rPr lang="zh-CN" sz="2400" b="0" i="0" u="none" strike="noStrike">
                <a:solidFill>
                  <a:schemeClr val="tx1">
                    <a:alpha val="100000"/>
                  </a:schemeClr>
                </a:solidFill>
                <a:latin typeface="腾讯体 W3"/>
                <a:ea typeface="腾讯体 W3"/>
                <a:cs typeface="+mn-cs"/>
              </a:rPr>
              <a:t>一般地，特征值与理论值越接近，拟合效果越好。但就对本问题而言，样条插值法得到的参数最终算出的结果也很好</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Notes Placeholder 27"/>
          <p:cNvSpPr>
            <a:spLocks noGrp="1"/>
          </p:cNvSpPr>
          <p:nvPr>
            <p:ph type="body"/>
          </p:nvPr>
        </p:nvSpPr>
        <p:spPr>
          <a:xfrm>
            <a:off x="0" y="0"/>
            <a:ext cx="1778000" cy="444500"/>
          </a:xfrm>
          <a:prstGeom prst="rect">
            <a:avLst/>
          </a:prstGeom>
        </p:spPr>
        <p:txBody>
          <a:bodyPr/>
          <a:lstStyle/>
          <a:p>
            <a:r>
              <a:t>为了使算法能够在真实的量子计算机上运行，我们需要将算法电路编译为可执行电路。首先，受真机上可以实现的量子门的限制，我们需要把所有量子门拆解为真机支持的基本门。在这一过程中，诸如连续 CNOT 门的拆解会引入连续的重复幺正厄米矩阵，这样的矩阵自乘的结果为单位矩阵，</a:t>
            </a:r>
            <a:r>
              <a:rPr lang="zh-CN"/>
              <a:t>所以</a:t>
            </a:r>
            <a:r>
              <a:t>我们留意并消除了这些冗余的量子门。接着，我们将各个门之间的依赖关系抽象为一个有向无环图（DAG），并在这一结构上进行进一步处理和优化。图片展示了这个处理的过程。</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p:nvPr>
        </p:nvSpPr>
        <p:spPr>
          <a:xfrm>
            <a:off x="0" y="0"/>
            <a:ext cx="1778000" cy="444500"/>
          </a:xfrm>
          <a:prstGeom prst="rect">
            <a:avLst/>
          </a:prstGeom>
        </p:spPr>
        <p:txBody>
          <a:bodyPr/>
          <a:lstStyle/>
          <a:p>
            <a:r>
              <a:t>由于真机只支持在某些临近的量子比特上施加双比特门，所以我们需要使用 SWAP 门来满足电路中长程双比特门的需求。但是，大量的 SWAP 门会引入噪声，所以编译优化的一大目标就是减少额外 SWAP 门的使用。我们在上一步生成的 DAG 上，通过模拟退火确定了初始的mapping方案，然后用启发式搜索找出了</a:t>
            </a:r>
            <a:r>
              <a:rPr lang="en-US"/>
              <a:t>routing</a:t>
            </a:r>
            <a:r>
              <a:rPr lang="zh-CN"/>
              <a:t>方案</a:t>
            </a:r>
            <a:r>
              <a:t>。如图，对于每个双量子比特门，以它在 DAG 上的深度和它操作的两个比特在硬件上的距离作为关键参数，如左图，基于“深度越深，不确定性越大，权重越小；距离越远，需要的交换次数越多，权重越大”的直观理解，完成了估价函数参数的设计调试，得到了可观的编译优化效果。如右图，我们采用对照实验的方法，测试了多种不同的估价函数，选择了表现最好的一个。</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副标题 2"/>
          <p:cNvSpPr>
            <a:spLocks noGrp="1"/>
          </p:cNvSpPr>
          <p:nvPr>
            <p:ph type="subTitle" idx="1"/>
          </p:nvPr>
        </p:nvSpPr>
        <p:spPr>
          <a:xfrm>
            <a:off x="1611683" y="3326465"/>
            <a:ext cx="9144000" cy="1655762"/>
          </a:xfrm>
          <a:prstGeom prst="rect">
            <a:avLst/>
          </a:prstGeom>
        </p:spPr>
        <p:txBody>
          <a:bodyPr>
            <a:normAutofit/>
          </a:bodyPr>
          <a:lstStyle>
            <a:lvl1pPr marL="0" indent="0" algn="ctr">
              <a:buNone/>
              <a:defRPr sz="1800" b="0" i="0">
                <a:solidFill>
                  <a:schemeClr val="bg1"/>
                </a:solidFill>
                <a:latin typeface="TencentSans W3" panose="020C04030202040F0204" pitchFamily="34" charset="-122"/>
                <a:ea typeface="TencentSans W3" panose="020C04030202040F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endParaRPr/>
          </a:p>
        </p:txBody>
      </p:sp>
      <p:sp>
        <p:nvSpPr>
          <p:cNvPr id="3" name="日期占位符 3"/>
          <p:cNvSpPr>
            <a:spLocks noGrp="1"/>
          </p:cNvSpPr>
          <p:nvPr>
            <p:ph type="dt" sz="half" idx="10"/>
          </p:nvPr>
        </p:nvSpPr>
        <p:spPr/>
        <p:txBody>
          <a:bodyPr/>
          <a:lstStyle/>
          <a:p>
            <a:fld id="{68D87600-9915-E44D-A2B4-540D04BFB41C}" type="datetimeFigureOut">
              <a:rPr lang="en-US"/>
              <a:t>9/3/24</a:t>
            </a:fld>
            <a:endParaRPr kumimoji="1" lang="zh-CN" altLang="en-US"/>
          </a:p>
        </p:txBody>
      </p:sp>
      <p:sp>
        <p:nvSpPr>
          <p:cNvPr id="4" name="页脚占位符 4"/>
          <p:cNvSpPr>
            <a:spLocks noGrp="1"/>
          </p:cNvSpPr>
          <p:nvPr>
            <p:ph type="ftr" sz="quarter" idx="11"/>
          </p:nvPr>
        </p:nvSpPr>
        <p:spPr/>
        <p:txBody>
          <a:bodyPr/>
          <a:lstStyle/>
          <a:p>
            <a:endParaRPr kumimoji="1" lang="zh-CN" altLang="en-US"/>
          </a:p>
        </p:txBody>
      </p:sp>
      <p:sp>
        <p:nvSpPr>
          <p:cNvPr id="5" name="灯片编号占位符 5"/>
          <p:cNvSpPr>
            <a:spLocks noGrp="1"/>
          </p:cNvSpPr>
          <p:nvPr>
            <p:ph type="sldNum" sz="quarter" idx="12"/>
          </p:nvPr>
        </p:nvSpPr>
        <p:spPr/>
        <p:txBody>
          <a:bodyPr/>
          <a:lstStyle/>
          <a:p>
            <a:fld id="{8F641521-CD63-2445-B8E5-8E9CA0E01A09}" type="slidenum">
              <a:rPr/>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a:p>
        </p:txBody>
      </p:sp>
      <p:sp>
        <p:nvSpPr>
          <p:cNvPr id="8" name="内容占位符 2"/>
          <p:cNvSpPr>
            <a:spLocks noGrp="1"/>
          </p:cNvSpPr>
          <p:nvPr>
            <p:ph idx="1"/>
          </p:nvPr>
        </p:nvSpPr>
        <p:spPr>
          <a:xfrm>
            <a:off x="838200" y="1825625"/>
            <a:ext cx="10515600" cy="4351338"/>
          </a:xfrm>
          <a:prstGeom prst="rect">
            <a:avLst/>
          </a:prstGeom>
        </p:spPr>
        <p:txBody>
          <a:bodyPr/>
          <a:lstStyle/>
          <a:p>
            <a:pPr lvl="0"/>
            <a:r>
              <a:rPr kumimoji="1" lang="zh-CN" altLang="en-US"/>
              <a:t>单击此处编辑母版文本样式</a:t>
            </a:r>
            <a:endParaRPr/>
          </a:p>
          <a:p>
            <a:pPr lvl="1"/>
            <a:r>
              <a:rPr kumimoji="1" lang="zh-CN" altLang="en-US"/>
              <a:t>二级</a:t>
            </a:r>
            <a:endParaRPr/>
          </a:p>
          <a:p>
            <a:pPr lvl="2"/>
            <a:r>
              <a:rPr kumimoji="1" lang="zh-CN" altLang="en-US"/>
              <a:t>三级</a:t>
            </a:r>
            <a:endParaRPr/>
          </a:p>
          <a:p>
            <a:pPr lvl="3"/>
            <a:r>
              <a:rPr kumimoji="1" lang="zh-CN" altLang="en-US"/>
              <a:t>四级</a:t>
            </a:r>
            <a:endParaRPr/>
          </a:p>
          <a:p>
            <a:pPr lvl="4"/>
            <a:r>
              <a:rPr kumimoji="1" lang="zh-CN" altLang="en-US"/>
              <a:t>五级</a:t>
            </a:r>
            <a:endParaRPr/>
          </a:p>
        </p:txBody>
      </p:sp>
      <p:sp>
        <p:nvSpPr>
          <p:cNvPr id="9" name="日期占位符 3"/>
          <p:cNvSpPr>
            <a:spLocks noGrp="1"/>
          </p:cNvSpPr>
          <p:nvPr>
            <p:ph type="dt" sz="half" idx="10"/>
          </p:nvPr>
        </p:nvSpPr>
        <p:spPr/>
        <p:txBody>
          <a:bodyPr/>
          <a:lstStyle/>
          <a:p>
            <a:fld id="{68D87600-9915-E44D-A2B4-540D04BFB41C}" type="datetimeFigureOut">
              <a:rPr lang="en-US"/>
              <a:t>9/3/24</a:t>
            </a:fld>
            <a:endParaRPr kumimoji="1" lang="zh-CN" altLang="en-US"/>
          </a:p>
        </p:txBody>
      </p:sp>
      <p:sp>
        <p:nvSpPr>
          <p:cNvPr id="10" name="页脚占位符 4"/>
          <p:cNvSpPr>
            <a:spLocks noGrp="1"/>
          </p:cNvSpPr>
          <p:nvPr>
            <p:ph type="ftr" sz="quarter" idx="11"/>
          </p:nvPr>
        </p:nvSpPr>
        <p:spPr/>
        <p:txBody>
          <a:bodyPr/>
          <a:lstStyle/>
          <a:p>
            <a:endParaRPr kumimoji="1" lang="zh-CN" altLang="en-US"/>
          </a:p>
        </p:txBody>
      </p:sp>
      <p:sp>
        <p:nvSpPr>
          <p:cNvPr id="11" name="灯片编号占位符 5"/>
          <p:cNvSpPr>
            <a:spLocks noGrp="1"/>
          </p:cNvSpPr>
          <p:nvPr>
            <p:ph type="sldNum" sz="quarter" idx="12"/>
          </p:nvPr>
        </p:nvSpPr>
        <p:spPr/>
        <p:txBody>
          <a:bodyPr/>
          <a:lstStyle/>
          <a:p>
            <a:fld id="{8F641521-CD63-2445-B8E5-8E9CA0E01A09}" type="slidenum">
              <a:rPr/>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endParaRPr/>
          </a:p>
        </p:txBody>
      </p:sp>
      <p:sp>
        <p:nvSpPr>
          <p:cNvPr id="14"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endParaRPr/>
          </a:p>
        </p:txBody>
      </p:sp>
      <p:sp>
        <p:nvSpPr>
          <p:cNvPr id="15" name="日期占位符 3"/>
          <p:cNvSpPr>
            <a:spLocks noGrp="1"/>
          </p:cNvSpPr>
          <p:nvPr>
            <p:ph type="dt" sz="half" idx="10"/>
          </p:nvPr>
        </p:nvSpPr>
        <p:spPr/>
        <p:txBody>
          <a:bodyPr/>
          <a:lstStyle/>
          <a:p>
            <a:fld id="{68D87600-9915-E44D-A2B4-540D04BFB41C}" type="datetimeFigureOut">
              <a:rPr lang="en-US"/>
              <a:t>9/3/24</a:t>
            </a:fld>
            <a:endParaRPr kumimoji="1" lang="zh-CN" altLang="en-US"/>
          </a:p>
        </p:txBody>
      </p:sp>
      <p:sp>
        <p:nvSpPr>
          <p:cNvPr id="16" name="页脚占位符 4"/>
          <p:cNvSpPr>
            <a:spLocks noGrp="1"/>
          </p:cNvSpPr>
          <p:nvPr>
            <p:ph type="ftr" sz="quarter" idx="11"/>
          </p:nvPr>
        </p:nvSpPr>
        <p:spPr/>
        <p:txBody>
          <a:bodyPr/>
          <a:lstStyle/>
          <a:p>
            <a:endParaRPr kumimoji="1" lang="zh-CN" altLang="en-US"/>
          </a:p>
        </p:txBody>
      </p:sp>
      <p:sp>
        <p:nvSpPr>
          <p:cNvPr id="17" name="灯片编号占位符 5"/>
          <p:cNvSpPr>
            <a:spLocks noGrp="1"/>
          </p:cNvSpPr>
          <p:nvPr>
            <p:ph type="sldNum" sz="quarter" idx="12"/>
          </p:nvPr>
        </p:nvSpPr>
        <p:spPr/>
        <p:txBody>
          <a:bodyPr/>
          <a:lstStyle/>
          <a:p>
            <a:fld id="{8F641521-CD63-2445-B8E5-8E9CA0E01A09}" type="slidenum">
              <a:r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a:p>
        </p:txBody>
      </p:sp>
      <p:sp>
        <p:nvSpPr>
          <p:cNvPr id="20" name="内容占位符 2"/>
          <p:cNvSpPr>
            <a:spLocks noGrp="1"/>
          </p:cNvSpPr>
          <p:nvPr>
            <p:ph sz="half" idx="1"/>
          </p:nvPr>
        </p:nvSpPr>
        <p:spPr>
          <a:xfrm>
            <a:off x="838200" y="1825625"/>
            <a:ext cx="5181600" cy="4351338"/>
          </a:xfrm>
          <a:prstGeom prst="rect">
            <a:avLst/>
          </a:prstGeom>
        </p:spPr>
        <p:txBody>
          <a:bodyPr/>
          <a:lstStyle/>
          <a:p>
            <a:pPr lvl="0"/>
            <a:r>
              <a:rPr kumimoji="1" lang="zh-CN" altLang="en-US"/>
              <a:t>单击此处编辑母版文本样式</a:t>
            </a:r>
            <a:endParaRPr/>
          </a:p>
          <a:p>
            <a:pPr lvl="1"/>
            <a:r>
              <a:rPr kumimoji="1" lang="zh-CN" altLang="en-US"/>
              <a:t>二级</a:t>
            </a:r>
            <a:endParaRPr/>
          </a:p>
          <a:p>
            <a:pPr lvl="2"/>
            <a:r>
              <a:rPr kumimoji="1" lang="zh-CN" altLang="en-US"/>
              <a:t>三级</a:t>
            </a:r>
            <a:endParaRPr/>
          </a:p>
          <a:p>
            <a:pPr lvl="3"/>
            <a:r>
              <a:rPr kumimoji="1" lang="zh-CN" altLang="en-US"/>
              <a:t>四级</a:t>
            </a:r>
            <a:endParaRPr/>
          </a:p>
          <a:p>
            <a:pPr lvl="4"/>
            <a:r>
              <a:rPr kumimoji="1" lang="zh-CN" altLang="en-US"/>
              <a:t>五级</a:t>
            </a:r>
            <a:endParaRPr/>
          </a:p>
        </p:txBody>
      </p:sp>
      <p:sp>
        <p:nvSpPr>
          <p:cNvPr id="21" name="内容占位符 3"/>
          <p:cNvSpPr>
            <a:spLocks noGrp="1"/>
          </p:cNvSpPr>
          <p:nvPr>
            <p:ph sz="half" idx="2"/>
          </p:nvPr>
        </p:nvSpPr>
        <p:spPr>
          <a:xfrm>
            <a:off x="6172200" y="1825625"/>
            <a:ext cx="5181600" cy="4351338"/>
          </a:xfrm>
          <a:prstGeom prst="rect">
            <a:avLst/>
          </a:prstGeom>
        </p:spPr>
        <p:txBody>
          <a:bodyPr/>
          <a:lstStyle/>
          <a:p>
            <a:pPr lvl="0"/>
            <a:r>
              <a:rPr kumimoji="1" lang="zh-CN" altLang="en-US"/>
              <a:t>单击此处编辑母版文本样式</a:t>
            </a:r>
            <a:endParaRPr/>
          </a:p>
          <a:p>
            <a:pPr lvl="1"/>
            <a:r>
              <a:rPr kumimoji="1" lang="zh-CN" altLang="en-US"/>
              <a:t>二级</a:t>
            </a:r>
            <a:endParaRPr/>
          </a:p>
          <a:p>
            <a:pPr lvl="2"/>
            <a:r>
              <a:rPr kumimoji="1" lang="zh-CN" altLang="en-US"/>
              <a:t>三级</a:t>
            </a:r>
            <a:endParaRPr/>
          </a:p>
          <a:p>
            <a:pPr lvl="3"/>
            <a:r>
              <a:rPr kumimoji="1" lang="zh-CN" altLang="en-US"/>
              <a:t>四级</a:t>
            </a:r>
            <a:endParaRPr/>
          </a:p>
          <a:p>
            <a:pPr lvl="4"/>
            <a:r>
              <a:rPr kumimoji="1" lang="zh-CN" altLang="en-US"/>
              <a:t>五级</a:t>
            </a:r>
            <a:endParaRPr/>
          </a:p>
        </p:txBody>
      </p:sp>
      <p:sp>
        <p:nvSpPr>
          <p:cNvPr id="22" name="日期占位符 4"/>
          <p:cNvSpPr>
            <a:spLocks noGrp="1"/>
          </p:cNvSpPr>
          <p:nvPr>
            <p:ph type="dt" sz="half" idx="10"/>
          </p:nvPr>
        </p:nvSpPr>
        <p:spPr/>
        <p:txBody>
          <a:bodyPr/>
          <a:lstStyle/>
          <a:p>
            <a:fld id="{68D87600-9915-E44D-A2B4-540D04BFB41C}" type="datetimeFigureOut">
              <a:rPr lang="en-US"/>
              <a:t>9/3/24</a:t>
            </a:fld>
            <a:endParaRPr kumimoji="1" lang="zh-CN" altLang="en-US"/>
          </a:p>
        </p:txBody>
      </p:sp>
      <p:sp>
        <p:nvSpPr>
          <p:cNvPr id="23" name="页脚占位符 5"/>
          <p:cNvSpPr>
            <a:spLocks noGrp="1"/>
          </p:cNvSpPr>
          <p:nvPr>
            <p:ph type="ftr" sz="quarter" idx="11"/>
          </p:nvPr>
        </p:nvSpPr>
        <p:spPr/>
        <p:txBody>
          <a:bodyPr/>
          <a:lstStyle/>
          <a:p>
            <a:endParaRPr kumimoji="1" lang="zh-CN" altLang="en-US"/>
          </a:p>
        </p:txBody>
      </p:sp>
      <p:sp>
        <p:nvSpPr>
          <p:cNvPr id="24" name="灯片编号占位符 6"/>
          <p:cNvSpPr>
            <a:spLocks noGrp="1"/>
          </p:cNvSpPr>
          <p:nvPr>
            <p:ph type="sldNum" sz="quarter" idx="12"/>
          </p:nvPr>
        </p:nvSpPr>
        <p:spPr/>
        <p:txBody>
          <a:bodyPr/>
          <a:lstStyle/>
          <a:p>
            <a:fld id="{8F641521-CD63-2445-B8E5-8E9CA0E01A09}" type="slidenum">
              <a:rPr/>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endParaRPr/>
          </a:p>
        </p:txBody>
      </p:sp>
      <p:sp>
        <p:nvSpPr>
          <p:cNvPr id="27"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a:p>
        </p:txBody>
      </p:sp>
      <p:sp>
        <p:nvSpPr>
          <p:cNvPr id="28" name="内容占位符 3"/>
          <p:cNvSpPr>
            <a:spLocks noGrp="1"/>
          </p:cNvSpPr>
          <p:nvPr>
            <p:ph sz="half" idx="2"/>
          </p:nvPr>
        </p:nvSpPr>
        <p:spPr>
          <a:xfrm>
            <a:off x="839788" y="2505075"/>
            <a:ext cx="5157787" cy="3684588"/>
          </a:xfrm>
          <a:prstGeom prst="rect">
            <a:avLst/>
          </a:prstGeom>
        </p:spPr>
        <p:txBody>
          <a:bodyPr/>
          <a:lstStyle/>
          <a:p>
            <a:pPr lvl="0"/>
            <a:r>
              <a:rPr kumimoji="1" lang="zh-CN" altLang="en-US"/>
              <a:t>单击此处编辑母版文本样式</a:t>
            </a:r>
            <a:endParaRPr/>
          </a:p>
          <a:p>
            <a:pPr lvl="1"/>
            <a:r>
              <a:rPr kumimoji="1" lang="zh-CN" altLang="en-US"/>
              <a:t>二级</a:t>
            </a:r>
            <a:endParaRPr/>
          </a:p>
          <a:p>
            <a:pPr lvl="2"/>
            <a:r>
              <a:rPr kumimoji="1" lang="zh-CN" altLang="en-US"/>
              <a:t>三级</a:t>
            </a:r>
            <a:endParaRPr/>
          </a:p>
          <a:p>
            <a:pPr lvl="3"/>
            <a:r>
              <a:rPr kumimoji="1" lang="zh-CN" altLang="en-US"/>
              <a:t>四级</a:t>
            </a:r>
            <a:endParaRPr/>
          </a:p>
          <a:p>
            <a:pPr lvl="4"/>
            <a:r>
              <a:rPr kumimoji="1" lang="zh-CN" altLang="en-US"/>
              <a:t>五级</a:t>
            </a:r>
            <a:endParaRPr/>
          </a:p>
        </p:txBody>
      </p:sp>
      <p:sp>
        <p:nvSpPr>
          <p:cNvPr id="29"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a:p>
        </p:txBody>
      </p:sp>
      <p:sp>
        <p:nvSpPr>
          <p:cNvPr id="30" name="内容占位符 5"/>
          <p:cNvSpPr>
            <a:spLocks noGrp="1"/>
          </p:cNvSpPr>
          <p:nvPr>
            <p:ph sz="quarter" idx="4"/>
          </p:nvPr>
        </p:nvSpPr>
        <p:spPr>
          <a:xfrm>
            <a:off x="6172200" y="2505075"/>
            <a:ext cx="5183188" cy="3684588"/>
          </a:xfrm>
          <a:prstGeom prst="rect">
            <a:avLst/>
          </a:prstGeom>
        </p:spPr>
        <p:txBody>
          <a:bodyPr/>
          <a:lstStyle/>
          <a:p>
            <a:pPr lvl="0"/>
            <a:r>
              <a:rPr kumimoji="1" lang="zh-CN" altLang="en-US"/>
              <a:t>单击此处编辑母版文本样式</a:t>
            </a:r>
            <a:endParaRPr/>
          </a:p>
          <a:p>
            <a:pPr lvl="1"/>
            <a:r>
              <a:rPr kumimoji="1" lang="zh-CN" altLang="en-US"/>
              <a:t>二级</a:t>
            </a:r>
            <a:endParaRPr/>
          </a:p>
          <a:p>
            <a:pPr lvl="2"/>
            <a:r>
              <a:rPr kumimoji="1" lang="zh-CN" altLang="en-US"/>
              <a:t>三级</a:t>
            </a:r>
            <a:endParaRPr/>
          </a:p>
          <a:p>
            <a:pPr lvl="3"/>
            <a:r>
              <a:rPr kumimoji="1" lang="zh-CN" altLang="en-US"/>
              <a:t>四级</a:t>
            </a:r>
            <a:endParaRPr/>
          </a:p>
          <a:p>
            <a:pPr lvl="4"/>
            <a:r>
              <a:rPr kumimoji="1" lang="zh-CN" altLang="en-US"/>
              <a:t>五级</a:t>
            </a:r>
            <a:endParaRPr/>
          </a:p>
        </p:txBody>
      </p:sp>
      <p:sp>
        <p:nvSpPr>
          <p:cNvPr id="31" name="日期占位符 6"/>
          <p:cNvSpPr>
            <a:spLocks noGrp="1"/>
          </p:cNvSpPr>
          <p:nvPr>
            <p:ph type="dt" sz="half" idx="10"/>
          </p:nvPr>
        </p:nvSpPr>
        <p:spPr/>
        <p:txBody>
          <a:bodyPr/>
          <a:lstStyle/>
          <a:p>
            <a:fld id="{68D87600-9915-E44D-A2B4-540D04BFB41C}" type="datetimeFigureOut">
              <a:rPr lang="en-US"/>
              <a:t>9/3/24</a:t>
            </a:fld>
            <a:endParaRPr kumimoji="1" lang="zh-CN" altLang="en-US"/>
          </a:p>
        </p:txBody>
      </p:sp>
      <p:sp>
        <p:nvSpPr>
          <p:cNvPr id="32" name="页脚占位符 7"/>
          <p:cNvSpPr>
            <a:spLocks noGrp="1"/>
          </p:cNvSpPr>
          <p:nvPr>
            <p:ph type="ftr" sz="quarter" idx="11"/>
          </p:nvPr>
        </p:nvSpPr>
        <p:spPr/>
        <p:txBody>
          <a:bodyPr/>
          <a:lstStyle/>
          <a:p>
            <a:endParaRPr kumimoji="1" lang="zh-CN" altLang="en-US"/>
          </a:p>
        </p:txBody>
      </p:sp>
      <p:sp>
        <p:nvSpPr>
          <p:cNvPr id="33" name="灯片编号占位符 8"/>
          <p:cNvSpPr>
            <a:spLocks noGrp="1"/>
          </p:cNvSpPr>
          <p:nvPr>
            <p:ph type="sldNum" sz="quarter" idx="12"/>
          </p:nvPr>
        </p:nvSpPr>
        <p:spPr/>
        <p:txBody>
          <a:bodyPr/>
          <a:lstStyle/>
          <a:p>
            <a:fld id="{8F641521-CD63-2445-B8E5-8E9CA0E01A09}" type="slidenum">
              <a:rPr/>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5"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a:p>
        </p:txBody>
      </p:sp>
      <p:sp>
        <p:nvSpPr>
          <p:cNvPr id="36" name="日期占位符 2"/>
          <p:cNvSpPr>
            <a:spLocks noGrp="1"/>
          </p:cNvSpPr>
          <p:nvPr>
            <p:ph type="dt" sz="half" idx="10"/>
          </p:nvPr>
        </p:nvSpPr>
        <p:spPr/>
        <p:txBody>
          <a:bodyPr/>
          <a:lstStyle/>
          <a:p>
            <a:fld id="{68D87600-9915-E44D-A2B4-540D04BFB41C}" type="datetimeFigureOut">
              <a:rPr lang="en-US"/>
              <a:t>9/3/24</a:t>
            </a:fld>
            <a:endParaRPr kumimoji="1" lang="zh-CN" altLang="en-US"/>
          </a:p>
        </p:txBody>
      </p:sp>
      <p:sp>
        <p:nvSpPr>
          <p:cNvPr id="37" name="页脚占位符 3"/>
          <p:cNvSpPr>
            <a:spLocks noGrp="1"/>
          </p:cNvSpPr>
          <p:nvPr>
            <p:ph type="ftr" sz="quarter" idx="11"/>
          </p:nvPr>
        </p:nvSpPr>
        <p:spPr/>
        <p:txBody>
          <a:bodyPr/>
          <a:lstStyle/>
          <a:p>
            <a:endParaRPr kumimoji="1" lang="zh-CN" altLang="en-US"/>
          </a:p>
        </p:txBody>
      </p:sp>
      <p:sp>
        <p:nvSpPr>
          <p:cNvPr id="38" name="灯片编号占位符 4"/>
          <p:cNvSpPr>
            <a:spLocks noGrp="1"/>
          </p:cNvSpPr>
          <p:nvPr>
            <p:ph type="sldNum" sz="quarter" idx="12"/>
          </p:nvPr>
        </p:nvSpPr>
        <p:spPr/>
        <p:txBody>
          <a:bodyPr/>
          <a:lstStyle/>
          <a:p>
            <a:fld id="{8F641521-CD63-2445-B8E5-8E9CA0E01A09}" type="slidenum">
              <a:r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0" name="日期占位符 1"/>
          <p:cNvSpPr>
            <a:spLocks noGrp="1"/>
          </p:cNvSpPr>
          <p:nvPr>
            <p:ph type="dt" sz="half" idx="10"/>
          </p:nvPr>
        </p:nvSpPr>
        <p:spPr/>
        <p:txBody>
          <a:bodyPr/>
          <a:lstStyle/>
          <a:p>
            <a:fld id="{68D87600-9915-E44D-A2B4-540D04BFB41C}" type="datetimeFigureOut">
              <a:rPr lang="en-US"/>
              <a:t>9/3/24</a:t>
            </a:fld>
            <a:endParaRPr kumimoji="1" lang="zh-CN" altLang="en-US"/>
          </a:p>
        </p:txBody>
      </p:sp>
      <p:sp>
        <p:nvSpPr>
          <p:cNvPr id="41" name="页脚占位符 2"/>
          <p:cNvSpPr>
            <a:spLocks noGrp="1"/>
          </p:cNvSpPr>
          <p:nvPr>
            <p:ph type="ftr" sz="quarter" idx="11"/>
          </p:nvPr>
        </p:nvSpPr>
        <p:spPr/>
        <p:txBody>
          <a:bodyPr/>
          <a:lstStyle/>
          <a:p>
            <a:endParaRPr kumimoji="1" lang="zh-CN" altLang="en-US" dirty="0"/>
          </a:p>
        </p:txBody>
      </p:sp>
      <p:sp>
        <p:nvSpPr>
          <p:cNvPr id="42" name="灯片编号占位符 3"/>
          <p:cNvSpPr>
            <a:spLocks noGrp="1"/>
          </p:cNvSpPr>
          <p:nvPr>
            <p:ph type="sldNum" sz="quarter" idx="12"/>
          </p:nvPr>
        </p:nvSpPr>
        <p:spPr/>
        <p:txBody>
          <a:bodyPr/>
          <a:lstStyle/>
          <a:p>
            <a:fld id="{8F641521-CD63-2445-B8E5-8E9CA0E01A09}" type="slidenum">
              <a:r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D87600-9915-E44D-A2B4-540D04BFB41C}" type="datetimeFigureOut">
              <a:rPr lang="en-US"/>
              <a:t>9/3/24</a:t>
            </a:fld>
            <a:endParaRPr kumimoji="1"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4"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641521-CD63-2445-B8E5-8E9CA0E01A09}" type="slidenum">
              <a:r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1"/>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sv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svg"/><Relationship Id="rId18" Type="http://schemas.openxmlformats.org/officeDocument/2006/relationships/image" Target="../media/image85.png"/><Relationship Id="rId3" Type="http://schemas.openxmlformats.org/officeDocument/2006/relationships/image" Target="../media/image19.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notesSlide" Target="../notesSlides/notesSlide14.xml"/><Relationship Id="rId16"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73.svg"/><Relationship Id="rId11" Type="http://schemas.openxmlformats.org/officeDocument/2006/relationships/image" Target="../media/image78.svg"/><Relationship Id="rId5" Type="http://schemas.openxmlformats.org/officeDocument/2006/relationships/image" Target="../media/image72.png"/><Relationship Id="rId15" Type="http://schemas.openxmlformats.org/officeDocument/2006/relationships/image" Target="../media/image82.svg"/><Relationship Id="rId10" Type="http://schemas.openxmlformats.org/officeDocument/2006/relationships/image" Target="../media/image77.png"/><Relationship Id="rId19" Type="http://schemas.openxmlformats.org/officeDocument/2006/relationships/image" Target="../media/image86.svg"/><Relationship Id="rId4" Type="http://schemas.openxmlformats.org/officeDocument/2006/relationships/image" Target="../media/image20.svg"/><Relationship Id="rId9" Type="http://schemas.openxmlformats.org/officeDocument/2006/relationships/image" Target="../media/image76.png"/><Relationship Id="rId14"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sv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a:spLocks noGrp="1"/>
          </p:cNvSpPr>
          <p:nvPr>
            <p:ph type="subTitle" idx="1"/>
          </p:nvPr>
        </p:nvSpPr>
        <p:spPr>
          <a:xfrm>
            <a:off x="1820965" y="3326465"/>
            <a:ext cx="9144000" cy="1655761"/>
          </a:xfrm>
        </p:spPr>
        <p:txBody>
          <a:bodyPr>
            <a:normAutofit/>
          </a:bodyPr>
          <a:lstStyle/>
          <a:p>
            <a:pPr>
              <a:buFont typeface="Arial" panose="020B0604020202020204" pitchFamily="34" charset="0"/>
              <a:buNone/>
            </a:pPr>
            <a:r>
              <a:rPr lang="zh-CN" sz="4400" b="1"/>
              <a:t>量子科技组</a:t>
            </a:r>
            <a:endParaRPr 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91493" y="436253"/>
            <a:ext cx="10015283" cy="1325562"/>
          </a:xfrm>
          <a:prstGeom prst="rect">
            <a:avLst/>
          </a:prstGeom>
        </p:spPr>
        <p:txBody>
          <a:bodyPr/>
          <a:lstStyle/>
          <a:p>
            <a:pPr lvl="0">
              <a:buNone/>
            </a:pPr>
            <a:r>
              <a:rPr lang="zh-CN" sz="4400" b="1">
                <a:latin typeface="腾讯体 W3"/>
                <a:ea typeface="腾讯体 W3"/>
                <a:cs typeface="+mj-cs"/>
              </a:rPr>
              <a:t>从算法到可执行电路</a:t>
            </a:r>
            <a:endParaRPr sz="6000">
              <a:solidFill>
                <a:schemeClr val="tx1">
                  <a:alpha val="100000"/>
                </a:schemeClr>
              </a:solidFill>
              <a:latin typeface="等线 Light"/>
              <a:ea typeface="等线 Light"/>
              <a:cs typeface="+mj-cs"/>
            </a:endParaRPr>
          </a:p>
        </p:txBody>
      </p:sp>
      <p:sp>
        <p:nvSpPr>
          <p:cNvPr id="5" name="内容占位符 2"/>
          <p:cNvSpPr>
            <a:spLocks noGrp="1"/>
          </p:cNvSpPr>
          <p:nvPr>
            <p:ph idx="1"/>
          </p:nvPr>
        </p:nvSpPr>
        <p:spPr>
          <a:xfrm>
            <a:off x="838200" y="1523096"/>
            <a:ext cx="10515600" cy="4351338"/>
          </a:xfrm>
          <a:prstGeom prst="rect">
            <a:avLst/>
          </a:prstGeom>
        </p:spPr>
        <p:txBody>
          <a:bodyPr/>
          <a:lstStyle/>
          <a:p>
            <a:pPr marL="285750" lvl="0" indent="-285750">
              <a:buFont typeface="Arial" charset="0"/>
              <a:buChar char="•"/>
            </a:pPr>
            <a:r>
              <a:rPr lang="zh-CN" sz="2400">
                <a:solidFill>
                  <a:schemeClr val="tx1">
                    <a:alpha val="100000"/>
                  </a:schemeClr>
                </a:solidFill>
                <a:latin typeface="腾讯体 W3"/>
                <a:ea typeface="腾讯体 W3"/>
                <a:cs typeface="+mn-cs"/>
              </a:rPr>
              <a:t>减少</a:t>
            </a:r>
            <a:r>
              <a:rPr lang="en-US" sz="2400">
                <a:solidFill>
                  <a:schemeClr val="tx1">
                    <a:alpha val="100000"/>
                  </a:schemeClr>
                </a:solidFill>
                <a:latin typeface="腾讯体 W3"/>
                <a:ea typeface="腾讯体 W3"/>
                <a:cs typeface="+mn-cs"/>
              </a:rPr>
              <a:t> </a:t>
            </a:r>
            <a:r>
              <a:rPr lang="en-US" sz="2400" b="1">
                <a:solidFill>
                  <a:schemeClr val="tx1">
                    <a:alpha val="100000"/>
                  </a:schemeClr>
                </a:solidFill>
                <a:latin typeface="腾讯体 W3"/>
                <a:ea typeface="腾讯体 W3"/>
                <a:cs typeface="+mn-cs"/>
              </a:rPr>
              <a:t>SWAP </a:t>
            </a:r>
            <a:r>
              <a:rPr lang="zh-CN" sz="2400">
                <a:solidFill>
                  <a:schemeClr val="tx1">
                    <a:alpha val="100000"/>
                  </a:schemeClr>
                </a:solidFill>
                <a:latin typeface="腾讯体 W3"/>
                <a:ea typeface="腾讯体 W3"/>
                <a:cs typeface="+mn-cs"/>
              </a:rPr>
              <a:t>的数量：</a:t>
            </a:r>
            <a:r>
              <a:rPr lang="en-US" sz="2400">
                <a:solidFill>
                  <a:schemeClr val="tx1">
                    <a:alpha val="100000"/>
                  </a:schemeClr>
                </a:solidFill>
                <a:latin typeface="腾讯体 W3"/>
                <a:ea typeface="腾讯体 W3"/>
                <a:cs typeface="+mn-cs"/>
              </a:rPr>
              <a:t>mapping </a:t>
            </a:r>
            <a:r>
              <a:rPr lang="zh-CN" sz="2400">
                <a:solidFill>
                  <a:schemeClr val="tx1">
                    <a:alpha val="100000"/>
                  </a:schemeClr>
                </a:solidFill>
                <a:latin typeface="腾讯体 W3"/>
                <a:ea typeface="腾讯体 W3"/>
                <a:cs typeface="+mn-cs"/>
              </a:rPr>
              <a:t>方案</a:t>
            </a:r>
            <a:r>
              <a:rPr lang="en-US" sz="2400">
                <a:solidFill>
                  <a:schemeClr val="tx1">
                    <a:alpha val="100000"/>
                  </a:schemeClr>
                </a:solidFill>
                <a:latin typeface="腾讯体 W3"/>
                <a:ea typeface="腾讯体 W3"/>
                <a:cs typeface="+mn-cs"/>
              </a:rPr>
              <a:t>—</a:t>
            </a:r>
            <a:r>
              <a:rPr lang="zh-CN" sz="2400">
                <a:solidFill>
                  <a:schemeClr val="tx1">
                    <a:alpha val="100000"/>
                  </a:schemeClr>
                </a:solidFill>
                <a:latin typeface="腾讯体 W3"/>
                <a:ea typeface="腾讯体 W3"/>
                <a:cs typeface="+mn-cs"/>
              </a:rPr>
              <a:t>模拟退火，</a:t>
            </a:r>
            <a:r>
              <a:rPr lang="en-US" sz="2400">
                <a:solidFill>
                  <a:schemeClr val="tx1">
                    <a:alpha val="100000"/>
                  </a:schemeClr>
                </a:solidFill>
                <a:latin typeface="腾讯体 W3"/>
                <a:ea typeface="腾讯体 W3"/>
                <a:cs typeface="+mn-cs"/>
              </a:rPr>
              <a:t>routing </a:t>
            </a:r>
            <a:r>
              <a:rPr lang="zh-CN" sz="2400">
                <a:solidFill>
                  <a:schemeClr val="tx1">
                    <a:alpha val="100000"/>
                  </a:schemeClr>
                </a:solidFill>
                <a:latin typeface="腾讯体 W3"/>
                <a:ea typeface="腾讯体 W3"/>
                <a:cs typeface="+mn-cs"/>
              </a:rPr>
              <a:t>方案</a:t>
            </a:r>
            <a:r>
              <a:rPr lang="en-US" sz="2400">
                <a:solidFill>
                  <a:schemeClr val="tx1">
                    <a:alpha val="100000"/>
                  </a:schemeClr>
                </a:solidFill>
                <a:latin typeface="腾讯体 W3"/>
                <a:ea typeface="腾讯体 W3"/>
                <a:cs typeface="+mn-cs"/>
              </a:rPr>
              <a:t>—</a:t>
            </a:r>
            <a:r>
              <a:rPr lang="zh-CN" sz="2400">
                <a:solidFill>
                  <a:schemeClr val="tx1">
                    <a:alpha val="100000"/>
                  </a:schemeClr>
                </a:solidFill>
                <a:latin typeface="腾讯体 W3"/>
                <a:ea typeface="腾讯体 W3"/>
                <a:cs typeface="+mn-cs"/>
              </a:rPr>
              <a:t>启发式搜索</a:t>
            </a:r>
            <a:endParaRPr/>
          </a:p>
          <a:p>
            <a:pPr marL="285750" lvl="0" indent="-285750">
              <a:buFont typeface="Arial" charset="0"/>
              <a:buChar char="•"/>
            </a:pPr>
            <a:r>
              <a:rPr lang="zh-CN" sz="2400">
                <a:solidFill>
                  <a:schemeClr val="tx1">
                    <a:alpha val="100000"/>
                  </a:schemeClr>
                </a:solidFill>
                <a:latin typeface="腾讯体 W3"/>
                <a:ea typeface="腾讯体 W3"/>
                <a:cs typeface="+mn-cs"/>
              </a:rPr>
              <a:t>比较状态的优劣：</a:t>
            </a:r>
            <a:endParaRPr/>
          </a:p>
          <a:p>
            <a:pPr marL="0" lvl="0" indent="0">
              <a:buFont typeface="Arial" panose="020B0604020202020204" pitchFamily="34" charset="0"/>
              <a:buNone/>
            </a:pPr>
            <a:endParaRPr lang="zh-CN" sz="2400">
              <a:solidFill>
                <a:schemeClr val="tx1">
                  <a:alpha val="100000"/>
                </a:schemeClr>
              </a:solidFill>
              <a:latin typeface="腾讯体 W3"/>
              <a:ea typeface="腾讯体 W3"/>
              <a:cs typeface="+mn-cs"/>
            </a:endParaRPr>
          </a:p>
          <a:p>
            <a:pPr marL="0" lvl="0" indent="0">
              <a:buFont typeface="Arial" panose="020B0604020202020204" pitchFamily="34" charset="0"/>
              <a:buNone/>
            </a:pPr>
            <a:endParaRPr lang="en-US">
              <a:solidFill>
                <a:schemeClr val="tx1">
                  <a:alpha val="100000"/>
                </a:schemeClr>
              </a:solidFill>
              <a:latin typeface="腾讯体 W3"/>
              <a:ea typeface="腾讯体 W3"/>
              <a:cs typeface="+mn-cs"/>
            </a:endParaRPr>
          </a:p>
        </p:txBody>
      </p:sp>
      <p:pic>
        <p:nvPicPr>
          <p:cNvPr id="6" name="Graphic 5"/>
          <p:cNvPicPr/>
          <p:nvPr/>
        </p:nvPicPr>
        <p:blipFill>
          <a:blip r:embed="rId3">
            <a:alphaModFix/>
            <a:extLst>
              <a:ext uri="{96DAC541-7B7A-43D3-8B79-37D633B846F1}">
                <asvg:svgBlip xmlns:asvg="http://schemas.microsoft.com/office/drawing/2016/SVG/main" r:embed="rId4"/>
              </a:ext>
            </a:extLst>
          </a:blip>
          <a:srcRect/>
          <a:stretch>
            <a:fillRect/>
          </a:stretch>
        </p:blipFill>
        <p:spPr>
          <a:xfrm>
            <a:off x="3534667" y="2016956"/>
            <a:ext cx="7569200" cy="533400"/>
          </a:xfrm>
          <a:prstGeom prst="rect">
            <a:avLst/>
          </a:prstGeom>
        </p:spPr>
      </p:pic>
      <p:pic>
        <p:nvPicPr>
          <p:cNvPr id="7" name="Picture 6"/>
          <p:cNvPicPr>
            <a:picLocks noChangeAspect="1"/>
          </p:cNvPicPr>
          <p:nvPr/>
        </p:nvPicPr>
        <p:blipFill>
          <a:blip r:embed="rId5"/>
          <a:stretch>
            <a:fillRect/>
          </a:stretch>
        </p:blipFill>
        <p:spPr>
          <a:xfrm>
            <a:off x="6264941" y="2568768"/>
            <a:ext cx="5020304" cy="4052503"/>
          </a:xfrm>
          <a:prstGeom prst="rect">
            <a:avLst/>
          </a:prstGeom>
        </p:spPr>
      </p:pic>
      <p:cxnSp>
        <p:nvCxnSpPr>
          <p:cNvPr id="8" name="Straight Arrow Connector 7"/>
          <p:cNvCxnSpPr/>
          <p:nvPr/>
        </p:nvCxnSpPr>
        <p:spPr>
          <a:xfrm>
            <a:off x="791493" y="1238045"/>
            <a:ext cx="5159624" cy="0"/>
          </a:xfrm>
          <a:prstGeom prst="straightConnector1">
            <a:avLst/>
          </a:prstGeom>
          <a:ln w="25400">
            <a:solidFill>
              <a:srgbClr val="000000">
                <a:alpha val="100000"/>
              </a:srgbClr>
            </a:solidFill>
            <a:prstDash val="solid"/>
            <a:headEnd/>
            <a:tailEnd/>
          </a:ln>
        </p:spPr>
      </p:cxnSp>
      <p:sp>
        <p:nvSpPr>
          <p:cNvPr id="9" name="TextBox 8"/>
          <p:cNvSpPr txBox="1"/>
          <p:nvPr/>
        </p:nvSpPr>
        <p:spPr>
          <a:xfrm>
            <a:off x="5845841" y="4001294"/>
            <a:ext cx="419100" cy="1187450"/>
          </a:xfrm>
        </p:spPr>
        <p:txBody>
          <a:bodyPr>
            <a:spAutoFit/>
          </a:bodyPr>
          <a:lstStyle/>
          <a:p>
            <a:pPr algn="ctr"/>
            <a:r>
              <a:t>SWAP</a:t>
            </a:r>
          </a:p>
        </p:txBody>
      </p:sp>
      <p:pic>
        <p:nvPicPr>
          <p:cNvPr id="10" name="Picture 9"/>
          <p:cNvPicPr>
            <a:picLocks noChangeAspect="1"/>
          </p:cNvPicPr>
          <p:nvPr/>
        </p:nvPicPr>
        <p:blipFill>
          <a:blip r:embed="rId6"/>
          <a:stretch>
            <a:fillRect/>
          </a:stretch>
        </p:blipFill>
        <p:spPr>
          <a:xfrm>
            <a:off x="791493" y="2550356"/>
            <a:ext cx="4754195" cy="3726850"/>
          </a:xfrm>
          <a:prstGeom prst="rect">
            <a:avLst/>
          </a:prstGeom>
        </p:spPr>
      </p:pic>
      <p:sp>
        <p:nvSpPr>
          <p:cNvPr id="11" name="TextBox 10"/>
          <p:cNvSpPr txBox="1"/>
          <p:nvPr/>
        </p:nvSpPr>
        <p:spPr>
          <a:xfrm>
            <a:off x="7169150" y="2550356"/>
            <a:ext cx="4184650" cy="520700"/>
          </a:xfrm>
          <a:prstGeom prst="rect">
            <a:avLst/>
          </a:prstGeom>
          <a:ln w="12700">
            <a:prstDash val="solid"/>
            <a:miter lim="800000"/>
          </a:ln>
        </p:spPr>
        <p:txBody>
          <a:bodyPr>
            <a:spAutoFit/>
          </a:bodyPr>
          <a:lstStyle/>
          <a:p>
            <a:r>
              <a:rPr lang="zh-CN" sz="1400"/>
              <a:t>注：</a:t>
            </a:r>
            <a:r>
              <a:rPr lang="en-US" sz="1400"/>
              <a:t>F=1 </a:t>
            </a:r>
            <a:r>
              <a:rPr lang="zh-CN" sz="1400"/>
              <a:t>表示</a:t>
            </a:r>
            <a:r>
              <a:rPr lang="en-US" sz="1400"/>
              <a:t> F </a:t>
            </a:r>
            <a:r>
              <a:rPr lang="zh-CN" sz="1400"/>
              <a:t>恒为</a:t>
            </a:r>
            <a:r>
              <a:rPr lang="en-US" sz="1400"/>
              <a:t>1</a:t>
            </a:r>
            <a:r>
              <a:rPr lang="zh-CN" sz="1400"/>
              <a:t>；</a:t>
            </a:r>
            <a:endParaRPr/>
          </a:p>
          <a:p>
            <a:r>
              <a:rPr lang="en-US" sz="1400"/>
              <a:t>       F=[x=1] </a:t>
            </a:r>
            <a:r>
              <a:rPr lang="zh-CN" sz="1400"/>
              <a:t>表示</a:t>
            </a:r>
            <a:r>
              <a:rPr lang="en-US" sz="1400"/>
              <a:t> x=1 </a:t>
            </a:r>
            <a:r>
              <a:rPr lang="zh-CN" sz="1400"/>
              <a:t>时</a:t>
            </a:r>
            <a:r>
              <a:rPr lang="en-US" sz="1400"/>
              <a:t> F(x)=1 </a:t>
            </a:r>
            <a:r>
              <a:rPr lang="zh-CN" sz="1400"/>
              <a:t>，否则</a:t>
            </a:r>
            <a:r>
              <a:rPr lang="en-US" sz="1400"/>
              <a:t> F(x)=0</a:t>
            </a:r>
            <a:endParaRPr/>
          </a:p>
        </p:txBody>
      </p:sp>
      <p:sp>
        <p:nvSpPr>
          <p:cNvPr id="12" name="TextBox 11"/>
          <p:cNvSpPr txBox="1"/>
          <p:nvPr/>
        </p:nvSpPr>
        <p:spPr>
          <a:xfrm>
            <a:off x="2429667" y="2568768"/>
            <a:ext cx="1778000" cy="304800"/>
          </a:xfrm>
          <a:prstGeom prst="rect">
            <a:avLst/>
          </a:prstGeom>
          <a:ln w="12700">
            <a:prstDash val="solid"/>
            <a:miter lim="800000"/>
          </a:ln>
        </p:spPr>
        <p:txBody>
          <a:bodyPr>
            <a:spAutoFit/>
          </a:bodyPr>
          <a:lstStyle/>
          <a:p>
            <a:r>
              <a:rPr lang="en-US" sz="1400"/>
              <a:t>mapping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756803" y="-90626"/>
            <a:ext cx="10515600" cy="1194266"/>
          </a:xfrm>
        </p:spPr>
        <p:txBody>
          <a:bodyPr>
            <a:noAutofit/>
          </a:bodyPr>
          <a:lstStyle/>
          <a:p>
            <a:pPr>
              <a:buNone/>
            </a:pPr>
            <a:r>
              <a:rPr lang="zh-CN" sz="4400" b="1">
                <a:latin typeface="腾讯体 W3"/>
                <a:ea typeface="腾讯体 W3"/>
                <a:cs typeface="+mj-cs"/>
              </a:rPr>
              <a:t>量子降噪</a:t>
            </a:r>
            <a:r>
              <a:rPr lang="en-US" sz="4400" b="1">
                <a:latin typeface="腾讯体 W3"/>
                <a:ea typeface="腾讯体 W3"/>
                <a:cs typeface="+mj-cs"/>
              </a:rPr>
              <a:t>: QEM</a:t>
            </a:r>
            <a:endParaRPr/>
          </a:p>
        </p:txBody>
      </p:sp>
      <p:sp>
        <p:nvSpPr>
          <p:cNvPr id="15" name="文本占位符 2"/>
          <p:cNvSpPr>
            <a:spLocks noGrp="1"/>
          </p:cNvSpPr>
          <p:nvPr>
            <p:ph type="body" idx="1"/>
          </p:nvPr>
        </p:nvSpPr>
        <p:spPr>
          <a:xfrm>
            <a:off x="1196993" y="1308958"/>
            <a:ext cx="10515600" cy="4787753"/>
          </a:xfrm>
        </p:spPr>
        <p:txBody>
          <a:bodyPr>
            <a:normAutofit/>
          </a:bodyPr>
          <a:lstStyle/>
          <a:p>
            <a:pPr>
              <a:lnSpc>
                <a:spcPct val="130000"/>
              </a:lnSpc>
              <a:buFont typeface="Arial" panose="020B0604020202020204" pitchFamily="34" charset="0"/>
              <a:buNone/>
            </a:pPr>
            <a:r>
              <a:rPr lang="zh-CN" dirty="0">
                <a:solidFill>
                  <a:schemeClr val="tx1">
                    <a:alpha val="100000"/>
                  </a:schemeClr>
                </a:solidFill>
                <a:latin typeface="腾讯体 W3"/>
                <a:ea typeface="腾讯体 W3"/>
                <a:cs typeface="+mn-cs"/>
              </a:rPr>
              <a:t>量子噪声分为测量噪声和量子门噪声</a:t>
            </a:r>
            <a:endParaRPr dirty="0"/>
          </a:p>
          <a:p>
            <a:pPr marL="742950" lvl="1" indent="-285750">
              <a:lnSpc>
                <a:spcPct val="130000"/>
              </a:lnSpc>
              <a:buFont typeface="Arial" charset="0"/>
              <a:buChar char="•"/>
            </a:pPr>
            <a:r>
              <a:rPr lang="zh-CN">
                <a:solidFill>
                  <a:schemeClr val="tx1">
                    <a:alpha val="100000"/>
                  </a:schemeClr>
                </a:solidFill>
                <a:latin typeface="腾讯体 W3"/>
                <a:ea typeface="腾讯体 W3"/>
                <a:cs typeface="+mn-cs"/>
              </a:rPr>
              <a:t>对于测量噪声，通常采用测量噪声矫正算法（</a:t>
            </a:r>
            <a:r>
              <a:rPr lang="en-US">
                <a:solidFill>
                  <a:schemeClr val="tx1">
                    <a:alpha val="100000"/>
                  </a:schemeClr>
                </a:solidFill>
                <a:latin typeface="腾讯体 W3"/>
                <a:ea typeface="腾讯体 W3"/>
                <a:cs typeface="+mn-cs"/>
              </a:rPr>
              <a:t>REM</a:t>
            </a:r>
            <a:r>
              <a:rPr lang="zh-CN" dirty="0">
                <a:solidFill>
                  <a:schemeClr val="tx1">
                    <a:alpha val="100000"/>
                  </a:schemeClr>
                </a:solidFill>
                <a:latin typeface="腾讯体 W3"/>
                <a:ea typeface="腾讯体 W3"/>
                <a:cs typeface="+mn-cs"/>
              </a:rPr>
              <a:t>）</a:t>
            </a:r>
            <a:endParaRPr dirty="0"/>
          </a:p>
          <a:p>
            <a:pPr marL="1200150" lvl="2" indent="-285750">
              <a:lnSpc>
                <a:spcPct val="130000"/>
              </a:lnSpc>
              <a:buFont typeface="Arial" charset="0"/>
              <a:buChar char="•"/>
            </a:pPr>
            <a:r>
              <a:rPr lang="zh-CN" dirty="0">
                <a:solidFill>
                  <a:schemeClr val="tx1">
                    <a:alpha val="100000"/>
                  </a:schemeClr>
                </a:solidFill>
                <a:latin typeface="腾讯体 W3"/>
                <a:ea typeface="腾讯体 W3"/>
                <a:cs typeface="+mn-cs"/>
              </a:rPr>
              <a:t>理想状况中，考虑到读取的串扰，需要对所有的输入状态进行采样</a:t>
            </a:r>
            <a:endParaRPr dirty="0"/>
          </a:p>
          <a:p>
            <a:pPr marL="1200150" lvl="2" indent="-285750">
              <a:lnSpc>
                <a:spcPct val="130000"/>
              </a:lnSpc>
              <a:buFont typeface="Arial" charset="0"/>
              <a:buChar char="•"/>
            </a:pPr>
            <a:r>
              <a:rPr lang="zh-CN" dirty="0">
                <a:solidFill>
                  <a:schemeClr val="tx1">
                    <a:alpha val="100000"/>
                  </a:schemeClr>
                </a:solidFill>
                <a:latin typeface="腾讯体 W3"/>
                <a:ea typeface="腾讯体 W3"/>
                <a:cs typeface="+mn-cs"/>
              </a:rPr>
              <a:t>在实际中，由于资源限制，无法对所有的状态进行采样，需要进行一定程度的噪声独立假设</a:t>
            </a:r>
            <a:endParaRPr dirty="0"/>
          </a:p>
          <a:p>
            <a:pPr marL="1200150" lvl="2" indent="-285750">
              <a:lnSpc>
                <a:spcPct val="130000"/>
              </a:lnSpc>
              <a:buFont typeface="Arial" charset="0"/>
              <a:buChar char="•"/>
            </a:pPr>
            <a:r>
              <a:rPr lang="zh-CN" dirty="0">
                <a:solidFill>
                  <a:schemeClr val="tx1">
                    <a:alpha val="100000"/>
                  </a:schemeClr>
                </a:solidFill>
                <a:latin typeface="腾讯体 W3"/>
                <a:ea typeface="腾讯体 W3"/>
                <a:cs typeface="+mn-cs"/>
              </a:rPr>
              <a:t>在这次的任务中，发现每个比特组的噪声矩阵相对独立，直接对每个比特组单独采样（</a:t>
            </a:r>
            <a:r>
              <a:rPr lang="en-US" dirty="0">
                <a:solidFill>
                  <a:schemeClr val="tx1">
                    <a:alpha val="100000"/>
                  </a:schemeClr>
                </a:solidFill>
                <a:latin typeface="腾讯体 W3"/>
                <a:ea typeface="腾讯体 W3"/>
                <a:cs typeface="+mn-cs"/>
              </a:rPr>
              <a:t>e.g. </a:t>
            </a:r>
            <a:r>
              <a:rPr lang="zh-CN" dirty="0">
                <a:solidFill>
                  <a:schemeClr val="tx1">
                    <a:alpha val="100000"/>
                  </a:schemeClr>
                </a:solidFill>
                <a:latin typeface="腾讯体 W3"/>
                <a:ea typeface="腾讯体 W3"/>
                <a:cs typeface="+mn-cs"/>
              </a:rPr>
              <a:t>比特</a:t>
            </a:r>
            <a:r>
              <a:rPr lang="en-US" dirty="0">
                <a:solidFill>
                  <a:schemeClr val="tx1">
                    <a:alpha val="100000"/>
                  </a:schemeClr>
                </a:solidFill>
                <a:latin typeface="腾讯体 W3"/>
                <a:ea typeface="腾讯体 W3"/>
                <a:cs typeface="+mn-cs"/>
              </a:rPr>
              <a:t>: 0,1,2,3</a:t>
            </a:r>
            <a:r>
              <a:rPr lang="zh-CN" dirty="0">
                <a:solidFill>
                  <a:schemeClr val="tx1">
                    <a:alpha val="100000"/>
                  </a:schemeClr>
                </a:solidFill>
                <a:latin typeface="腾讯体 W3"/>
                <a:ea typeface="腾讯体 W3"/>
                <a:cs typeface="+mn-cs"/>
              </a:rPr>
              <a:t>）</a:t>
            </a:r>
            <a:endParaRPr dirty="0"/>
          </a:p>
          <a:p>
            <a:pPr marL="1200150" lvl="2" indent="-285750">
              <a:lnSpc>
                <a:spcPct val="130000"/>
              </a:lnSpc>
              <a:buFont typeface="Arial" charset="0"/>
              <a:buChar char="•"/>
            </a:pPr>
            <a:r>
              <a:rPr lang="zh-CN" dirty="0">
                <a:solidFill>
                  <a:schemeClr val="tx1">
                    <a:alpha val="100000"/>
                  </a:schemeClr>
                </a:solidFill>
                <a:latin typeface="腾讯体 W3"/>
                <a:ea typeface="腾讯体 W3"/>
                <a:cs typeface="+mn-cs"/>
              </a:rPr>
              <a:t>我们以</a:t>
            </a:r>
            <a:r>
              <a:rPr lang="en-US" dirty="0">
                <a:solidFill>
                  <a:schemeClr val="tx1">
                    <a:alpha val="100000"/>
                  </a:schemeClr>
                </a:solidFill>
                <a:latin typeface="腾讯体 W3"/>
                <a:ea typeface="腾讯体 W3"/>
                <a:cs typeface="+mn-cs"/>
              </a:rPr>
              <a:t>Bell </a:t>
            </a:r>
            <a:r>
              <a:rPr lang="zh-CN" dirty="0">
                <a:solidFill>
                  <a:schemeClr val="tx1">
                    <a:alpha val="100000"/>
                  </a:schemeClr>
                </a:solidFill>
                <a:latin typeface="腾讯体 W3"/>
                <a:ea typeface="腾讯体 W3"/>
                <a:cs typeface="+mn-cs"/>
              </a:rPr>
              <a:t>制备态为例，演示效果：</a:t>
            </a:r>
            <a:endParaRPr dirty="0"/>
          </a:p>
        </p:txBody>
      </p:sp>
      <p:cxnSp>
        <p:nvCxnSpPr>
          <p:cNvPr id="16" name="Straight Arrow Connector 15"/>
          <p:cNvCxnSpPr/>
          <p:nvPr/>
        </p:nvCxnSpPr>
        <p:spPr>
          <a:xfrm>
            <a:off x="756803" y="1206299"/>
            <a:ext cx="3905103" cy="0"/>
          </a:xfrm>
          <a:prstGeom prst="straightConnector1">
            <a:avLst/>
          </a:prstGeom>
          <a:ln w="25400">
            <a:solidFill>
              <a:srgbClr val="000000">
                <a:alpha val="100000"/>
              </a:srgbClr>
            </a:solidFill>
            <a:prstDash val="solid"/>
            <a:headEnd/>
            <a:tailEnd/>
          </a:ln>
        </p:spPr>
      </p:cxnSp>
      <p:pic>
        <p:nvPicPr>
          <p:cNvPr id="17" name="Picture 16"/>
          <p:cNvPicPr>
            <a:picLocks noChangeAspect="1"/>
          </p:cNvPicPr>
          <p:nvPr/>
        </p:nvPicPr>
        <p:blipFill>
          <a:blip r:embed="rId3"/>
          <a:stretch>
            <a:fillRect/>
          </a:stretch>
        </p:blipFill>
        <p:spPr>
          <a:xfrm>
            <a:off x="2305644" y="4658112"/>
            <a:ext cx="8298298" cy="2199888"/>
          </a:xfrm>
          <a:prstGeom prst="rect">
            <a:avLst/>
          </a:prstGeom>
        </p:spPr>
      </p:pic>
      <p:pic>
        <p:nvPicPr>
          <p:cNvPr id="18" name="Picture 17"/>
          <p:cNvPicPr>
            <a:picLocks noChangeAspect="1"/>
          </p:cNvPicPr>
          <p:nvPr/>
        </p:nvPicPr>
        <p:blipFill>
          <a:blip r:embed="rId4"/>
          <a:stretch>
            <a:fillRect/>
          </a:stretch>
        </p:blipFill>
        <p:spPr>
          <a:xfrm>
            <a:off x="9320719" y="853453"/>
            <a:ext cx="2073261" cy="187882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a:spLocks noGrp="1"/>
          </p:cNvSpPr>
          <p:nvPr/>
        </p:nvSpPr>
        <p:spPr>
          <a:xfrm>
            <a:off x="756803" y="-90626"/>
            <a:ext cx="10515600" cy="1194266"/>
          </a:xfrm>
          <a:prstGeom prst="rect">
            <a:avLst/>
          </a:prstGeom>
          <a:ln/>
        </p:spPr>
        <p:txBody>
          <a:bodyPr anchor="b">
            <a:noAutofit/>
          </a:bodyPr>
          <a:lstStyle>
            <a:lvl1pPr algn="l" defTabSz="914400" rtl="0" eaLnBrk="1" latinLnBrk="0" hangingPunct="1">
              <a:lnSpc>
                <a:spcPct val="90000"/>
              </a:lnSpc>
              <a:spcBef>
                <a:spcPct val="1"/>
              </a:spcBef>
              <a:buNone/>
              <a:defRPr sz="6000" kern="1200">
                <a:solidFill>
                  <a:srgbClr val="000000"/>
                </a:solidFill>
                <a:latin typeface="等线 Light"/>
                <a:ea typeface="等线 Light"/>
                <a:cs typeface="+mj-cs"/>
              </a:defRPr>
            </a:lvl1pPr>
          </a:lstStyle>
          <a:p>
            <a:pPr algn="l" defTabSz="914400">
              <a:lnSpc>
                <a:spcPct val="90000"/>
              </a:lnSpc>
              <a:spcBef>
                <a:spcPct val="1"/>
              </a:spcBef>
              <a:buNone/>
              <a:defRPr sz="6000">
                <a:solidFill>
                  <a:srgbClr val="000000">
                    <a:alpha val="100000"/>
                  </a:srgbClr>
                </a:solidFill>
                <a:latin typeface="等线 Light"/>
                <a:ea typeface="等线 Light"/>
                <a:cs typeface="+mj-cs"/>
              </a:defRPr>
            </a:pPr>
            <a:r>
              <a:rPr lang="zh-CN" sz="4400" b="1">
                <a:solidFill>
                  <a:srgbClr val="000000">
                    <a:alpha val="100000"/>
                  </a:srgbClr>
                </a:solidFill>
                <a:latin typeface="腾讯体 W3"/>
                <a:ea typeface="腾讯体 W3"/>
                <a:cs typeface="+mj-cs"/>
              </a:rPr>
              <a:t>量子降噪</a:t>
            </a:r>
            <a:r>
              <a:rPr lang="en-US" sz="4400" b="1">
                <a:solidFill>
                  <a:srgbClr val="000000">
                    <a:alpha val="100000"/>
                  </a:srgbClr>
                </a:solidFill>
                <a:latin typeface="腾讯体 W3"/>
                <a:ea typeface="腾讯体 W3"/>
                <a:cs typeface="+mj-cs"/>
              </a:rPr>
              <a:t>: QEM</a:t>
            </a:r>
            <a:endParaRPr/>
          </a:p>
        </p:txBody>
      </p:sp>
      <p:cxnSp>
        <p:nvCxnSpPr>
          <p:cNvPr id="21" name="Straight Arrow Connector 20"/>
          <p:cNvCxnSpPr/>
          <p:nvPr/>
        </p:nvCxnSpPr>
        <p:spPr>
          <a:xfrm>
            <a:off x="756803" y="1206299"/>
            <a:ext cx="3888676" cy="0"/>
          </a:xfrm>
          <a:prstGeom prst="straightConnector1">
            <a:avLst/>
          </a:prstGeom>
          <a:ln w="25400">
            <a:solidFill>
              <a:srgbClr val="000000">
                <a:alpha val="100000"/>
              </a:srgbClr>
            </a:solidFill>
            <a:prstDash val="solid"/>
            <a:headEnd/>
            <a:tailEnd/>
          </a:ln>
        </p:spPr>
      </p:cxnSp>
      <p:sp>
        <p:nvSpPr>
          <p:cNvPr id="22" name="文本占位符 2"/>
          <p:cNvSpPr txBox="1">
            <a:spLocks noGrp="1"/>
          </p:cNvSpPr>
          <p:nvPr/>
        </p:nvSpPr>
        <p:spPr>
          <a:xfrm>
            <a:off x="756803" y="1824452"/>
            <a:ext cx="6471383" cy="4483727"/>
          </a:xfrm>
          <a:prstGeom prst="rect">
            <a:avLst/>
          </a:prstGeom>
          <a:ln/>
        </p:spPr>
        <p:txBody>
          <a:bodyPr>
            <a:normAutofit fontScale="9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67676"/>
                </a:solidFill>
                <a:latin typeface="等线"/>
                <a:ea typeface="等线"/>
                <a:cs typeface="+mn-cs"/>
              </a:defRPr>
            </a:lvl1pPr>
            <a:lvl2pPr marL="457200" indent="0" algn="l" defTabSz="914400" rtl="0" eaLnBrk="1" latinLnBrk="0" hangingPunct="1">
              <a:lnSpc>
                <a:spcPct val="90000"/>
              </a:lnSpc>
              <a:spcBef>
                <a:spcPts val="1000"/>
              </a:spcBef>
              <a:buFont typeface="Arial" panose="020B0604020202020204" pitchFamily="34" charset="0"/>
              <a:buNone/>
              <a:defRPr sz="2000" kern="1200">
                <a:solidFill>
                  <a:srgbClr val="767676"/>
                </a:solidFill>
                <a:latin typeface="等线"/>
                <a:ea typeface="等线"/>
                <a:cs typeface="+mn-cs"/>
              </a:defRPr>
            </a:lvl2pPr>
            <a:lvl3pPr marL="914400" indent="0" algn="l" defTabSz="914400" rtl="0" eaLnBrk="1" latinLnBrk="0" hangingPunct="1">
              <a:lnSpc>
                <a:spcPct val="90000"/>
              </a:lnSpc>
              <a:spcBef>
                <a:spcPts val="1000"/>
              </a:spcBef>
              <a:buFont typeface="Arial" panose="020B0604020202020204" pitchFamily="34" charset="0"/>
              <a:buNone/>
              <a:defRPr sz="1800" kern="1200">
                <a:solidFill>
                  <a:srgbClr val="767676"/>
                </a:solidFill>
                <a:latin typeface="等线"/>
                <a:ea typeface="等线"/>
                <a:cs typeface="+mn-cs"/>
              </a:defRPr>
            </a:lvl3pPr>
            <a:lvl4pPr marL="1371600" indent="0" algn="l" defTabSz="914400" rtl="0" eaLnBrk="1" latinLnBrk="0" hangingPunct="1">
              <a:lnSpc>
                <a:spcPct val="90000"/>
              </a:lnSpc>
              <a:spcBef>
                <a:spcPts val="1000"/>
              </a:spcBef>
              <a:buFont typeface="Arial" panose="020B0604020202020204" pitchFamily="34" charset="0"/>
              <a:buNone/>
              <a:defRPr sz="1600" kern="1200">
                <a:solidFill>
                  <a:srgbClr val="767676"/>
                </a:solidFill>
                <a:latin typeface="等线"/>
                <a:ea typeface="等线"/>
                <a:cs typeface="+mn-cs"/>
              </a:defRPr>
            </a:lvl4pPr>
            <a:lvl5pPr marL="1828800" indent="0" algn="l" defTabSz="914400" rtl="0" eaLnBrk="1" latinLnBrk="0" hangingPunct="1">
              <a:lnSpc>
                <a:spcPct val="90000"/>
              </a:lnSpc>
              <a:spcBef>
                <a:spcPts val="1000"/>
              </a:spcBef>
              <a:buFont typeface="Arial" panose="020B0604020202020204" pitchFamily="34" charset="0"/>
              <a:buNone/>
              <a:defRPr sz="1600" kern="1200">
                <a:solidFill>
                  <a:srgbClr val="767676"/>
                </a:solidFill>
                <a:latin typeface="等线"/>
                <a:ea typeface="等线"/>
                <a:cs typeface="+mn-cs"/>
              </a:defRPr>
            </a:lvl5pPr>
            <a:lvl6pPr marL="2286000" indent="0" algn="l" defTabSz="914400" rtl="0" eaLnBrk="1" latinLnBrk="0" hangingPunct="1">
              <a:lnSpc>
                <a:spcPct val="90000"/>
              </a:lnSpc>
              <a:spcBef>
                <a:spcPts val="1000"/>
              </a:spcBef>
              <a:buFont typeface="Arial" panose="020B0604020202020204" pitchFamily="34" charset="0"/>
              <a:buNone/>
              <a:defRPr sz="1600" kern="1200">
                <a:solidFill>
                  <a:srgbClr val="767676"/>
                </a:solidFill>
                <a:latin typeface="等线"/>
                <a:ea typeface="等线"/>
                <a:cs typeface="+mn-cs"/>
              </a:defRPr>
            </a:lvl6pPr>
            <a:lvl7pPr marL="2743200" indent="0" algn="l" defTabSz="914400" rtl="0" eaLnBrk="1" latinLnBrk="0" hangingPunct="1">
              <a:lnSpc>
                <a:spcPct val="90000"/>
              </a:lnSpc>
              <a:spcBef>
                <a:spcPts val="1000"/>
              </a:spcBef>
              <a:buFont typeface="Arial" panose="020B0604020202020204" pitchFamily="34" charset="0"/>
              <a:buNone/>
              <a:defRPr sz="1600" kern="1200">
                <a:solidFill>
                  <a:srgbClr val="767676"/>
                </a:solidFill>
                <a:latin typeface="等线"/>
                <a:ea typeface="等线"/>
                <a:cs typeface="+mn-cs"/>
              </a:defRPr>
            </a:lvl7pPr>
            <a:lvl8pPr marL="3200400" indent="0" algn="l" defTabSz="914400" rtl="0" eaLnBrk="1" latinLnBrk="0" hangingPunct="1">
              <a:lnSpc>
                <a:spcPct val="90000"/>
              </a:lnSpc>
              <a:spcBef>
                <a:spcPts val="1000"/>
              </a:spcBef>
              <a:buFont typeface="Arial" panose="020B0604020202020204" pitchFamily="34" charset="0"/>
              <a:buNone/>
              <a:defRPr sz="1600" kern="1200">
                <a:solidFill>
                  <a:srgbClr val="767676"/>
                </a:solidFill>
                <a:latin typeface="等线"/>
                <a:ea typeface="等线"/>
                <a:cs typeface="+mn-cs"/>
              </a:defRPr>
            </a:lvl8pPr>
            <a:lvl9pPr marL="3657600" indent="0" algn="l" defTabSz="914400" rtl="0" eaLnBrk="1" latinLnBrk="0" hangingPunct="1">
              <a:lnSpc>
                <a:spcPct val="90000"/>
              </a:lnSpc>
              <a:spcBef>
                <a:spcPts val="1000"/>
              </a:spcBef>
              <a:buFont typeface="Arial" panose="020B0604020202020204" pitchFamily="34" charset="0"/>
              <a:buNone/>
              <a:defRPr sz="1600" kern="1200">
                <a:solidFill>
                  <a:srgbClr val="767676"/>
                </a:solidFill>
                <a:latin typeface="等线"/>
                <a:ea typeface="等线"/>
                <a:cs typeface="+mn-cs"/>
              </a:defRPr>
            </a:lvl9pPr>
          </a:lstStyle>
          <a:p>
            <a:pPr marL="0" indent="0" algn="l" defTabSz="914400">
              <a:lnSpc>
                <a:spcPct val="130000"/>
              </a:lnSpc>
              <a:spcBef>
                <a:spcPts val="1000"/>
              </a:spcBef>
              <a:buFont typeface="Arial" panose="020B0604020202020204" pitchFamily="34" charset="0"/>
              <a:buNone/>
              <a:defRPr sz="2400">
                <a:solidFill>
                  <a:srgbClr val="767676">
                    <a:alpha val="100000"/>
                  </a:srgbClr>
                </a:solidFill>
                <a:latin typeface="等线"/>
                <a:ea typeface="等线"/>
                <a:cs typeface="+mn-cs"/>
              </a:defRPr>
            </a:pPr>
            <a:r>
              <a:rPr lang="zh-CN" b="0" i="0" u="none" strike="noStrike">
                <a:solidFill>
                  <a:schemeClr val="tx1">
                    <a:alpha val="100000"/>
                  </a:schemeClr>
                </a:solidFill>
                <a:latin typeface="腾讯体 W3"/>
                <a:ea typeface="腾讯体 W3"/>
                <a:cs typeface="+mn-cs"/>
              </a:rPr>
              <a:t>零噪声外推投影量子算法</a:t>
            </a:r>
            <a:r>
              <a:rPr lang="en-US" b="0" i="0" u="none" strike="noStrike">
                <a:solidFill>
                  <a:schemeClr val="tx1">
                    <a:alpha val="100000"/>
                  </a:schemeClr>
                </a:solidFill>
                <a:latin typeface="腾讯体 W3"/>
                <a:ea typeface="腾讯体 W3"/>
                <a:cs typeface="+mn-cs"/>
              </a:rPr>
              <a:t> (ZNE)</a:t>
            </a:r>
            <a:endParaRPr/>
          </a:p>
          <a:p>
            <a:pPr marL="742950" lvl="1" indent="-285750" algn="l" defTabSz="914400">
              <a:lnSpc>
                <a:spcPct val="130000"/>
              </a:lnSpc>
              <a:spcBef>
                <a:spcPts val="1000"/>
              </a:spcBef>
              <a:buFont typeface="Arial" charset="0"/>
              <a:buChar char="•"/>
              <a:defRPr sz="2000">
                <a:solidFill>
                  <a:srgbClr val="767676">
                    <a:alpha val="100000"/>
                  </a:srgbClr>
                </a:solidFill>
                <a:latin typeface="等线"/>
                <a:ea typeface="等线"/>
                <a:cs typeface="+mn-cs"/>
              </a:defRPr>
            </a:pPr>
            <a:r>
              <a:rPr lang="zh-CN">
                <a:solidFill>
                  <a:schemeClr val="tx1">
                    <a:alpha val="100000"/>
                  </a:schemeClr>
                </a:solidFill>
                <a:latin typeface="腾讯体 W3"/>
                <a:ea typeface="腾讯体 W3"/>
                <a:cs typeface="+mn-cs"/>
              </a:rPr>
              <a:t>对于量子门噪声，可视为将原先的密度矩阵经过了一个噪声信道。我们通常对任意噪声信道进行随机泡利门操作，将其转换为泡利噪声信道，然后通过</a:t>
            </a:r>
            <a:r>
              <a:rPr lang="en-US">
                <a:solidFill>
                  <a:schemeClr val="tx1">
                    <a:alpha val="100000"/>
                  </a:schemeClr>
                </a:solidFill>
                <a:latin typeface="腾讯体 W3"/>
                <a:ea typeface="腾讯体 W3"/>
                <a:cs typeface="+mn-cs"/>
              </a:rPr>
              <a:t> ZNE </a:t>
            </a:r>
            <a:r>
              <a:rPr lang="zh-CN">
                <a:solidFill>
                  <a:schemeClr val="tx1">
                    <a:alpha val="100000"/>
                  </a:schemeClr>
                </a:solidFill>
                <a:latin typeface="腾讯体 W3"/>
                <a:ea typeface="腾讯体 W3"/>
                <a:cs typeface="+mn-cs"/>
              </a:rPr>
              <a:t>等算法进行去噪处理</a:t>
            </a:r>
            <a:endParaRPr/>
          </a:p>
          <a:p>
            <a:pPr marL="742950" lvl="1" indent="-285750" algn="l" defTabSz="914400">
              <a:lnSpc>
                <a:spcPct val="130000"/>
              </a:lnSpc>
              <a:spcBef>
                <a:spcPts val="1000"/>
              </a:spcBef>
              <a:buFont typeface="Arial" charset="0"/>
              <a:buChar char="•"/>
              <a:defRPr sz="2000">
                <a:solidFill>
                  <a:srgbClr val="767676">
                    <a:alpha val="100000"/>
                  </a:srgbClr>
                </a:solidFill>
                <a:latin typeface="等线"/>
                <a:ea typeface="等线"/>
                <a:cs typeface="+mn-cs"/>
              </a:defRPr>
            </a:pPr>
            <a:r>
              <a:rPr lang="en-US" sz="2000">
                <a:solidFill>
                  <a:srgbClr val="000000">
                    <a:alpha val="100000"/>
                  </a:srgbClr>
                </a:solidFill>
                <a:latin typeface="腾讯体 W3"/>
                <a:ea typeface="腾讯体 W3"/>
                <a:cs typeface="+mn-cs"/>
              </a:rPr>
              <a:t>ZNE </a:t>
            </a:r>
            <a:r>
              <a:rPr lang="zh-CN" sz="2000">
                <a:solidFill>
                  <a:srgbClr val="000000">
                    <a:alpha val="100000"/>
                  </a:srgbClr>
                </a:solidFill>
                <a:latin typeface="腾讯体 W3"/>
                <a:ea typeface="腾讯体 W3"/>
                <a:cs typeface="+mn-cs"/>
              </a:rPr>
              <a:t>算法通过选择噪声缩放因子，用拟合和外推的方法估计出零噪声时的电路运行结果</a:t>
            </a:r>
            <a:endParaRPr/>
          </a:p>
          <a:p>
            <a:pPr marL="742950" lvl="1" indent="-285750" algn="l" defTabSz="914400">
              <a:lnSpc>
                <a:spcPct val="130000"/>
              </a:lnSpc>
              <a:spcBef>
                <a:spcPts val="1000"/>
              </a:spcBef>
              <a:buFont typeface="Arial" charset="0"/>
              <a:buChar char="•"/>
              <a:defRPr sz="2000">
                <a:solidFill>
                  <a:srgbClr val="767676">
                    <a:alpha val="100000"/>
                  </a:srgbClr>
                </a:solidFill>
                <a:latin typeface="等线"/>
                <a:ea typeface="等线"/>
                <a:cs typeface="+mn-cs"/>
              </a:defRPr>
            </a:pPr>
            <a:r>
              <a:rPr lang="zh-CN" sz="1800">
                <a:solidFill>
                  <a:srgbClr val="000000">
                    <a:alpha val="100000"/>
                  </a:srgbClr>
                </a:solidFill>
                <a:latin typeface="腾讯体 W3"/>
                <a:ea typeface="腾讯体 W3"/>
                <a:cs typeface="+mn-cs"/>
              </a:rPr>
              <a:t>在</a:t>
            </a:r>
            <a:r>
              <a:rPr lang="zh-CN">
                <a:solidFill>
                  <a:schemeClr val="tx1">
                    <a:alpha val="100000"/>
                  </a:schemeClr>
                </a:solidFill>
                <a:latin typeface="腾讯体 W3"/>
                <a:ea typeface="腾讯体 W3"/>
                <a:cs typeface="+mn-cs"/>
              </a:rPr>
              <a:t>本次任务中，由于运行</a:t>
            </a:r>
            <a:r>
              <a:rPr lang="en-US">
                <a:solidFill>
                  <a:schemeClr val="tx1">
                    <a:alpha val="100000"/>
                  </a:schemeClr>
                </a:solidFill>
                <a:latin typeface="腾讯体 W3"/>
                <a:ea typeface="腾讯体 W3"/>
                <a:cs typeface="+mn-cs"/>
              </a:rPr>
              <a:t> ZNE </a:t>
            </a:r>
            <a:r>
              <a:rPr lang="zh-CN">
                <a:solidFill>
                  <a:schemeClr val="tx1">
                    <a:alpha val="100000"/>
                  </a:schemeClr>
                </a:solidFill>
                <a:latin typeface="腾讯体 W3"/>
                <a:ea typeface="腾讯体 W3"/>
                <a:cs typeface="+mn-cs"/>
              </a:rPr>
              <a:t>算法的资源消耗太多，且运行结果没有保证，故并没有进行对量子门噪声的降噪处理</a:t>
            </a:r>
            <a:endParaRPr/>
          </a:p>
        </p:txBody>
      </p:sp>
      <p:sp>
        <p:nvSpPr>
          <p:cNvPr id="23" name="Text Placeholder 22"/>
          <p:cNvSpPr>
            <a:spLocks noGrp="1"/>
          </p:cNvSpPr>
          <p:nvPr>
            <p:ph type="body" idx="1"/>
          </p:nvPr>
        </p:nvSpPr>
        <p:spPr>
          <a:xfrm>
            <a:off x="7348502" y="5483146"/>
            <a:ext cx="4678044" cy="337308"/>
          </a:xfrm>
          <a:prstGeom prst="rect">
            <a:avLst/>
          </a:prstGeom>
        </p:spPr>
        <p:txBody>
          <a:bodyPr/>
          <a:lstStyle/>
          <a:p>
            <a:pPr algn="ctr">
              <a:buFont typeface="Arial" panose="020B0604020202020204" pitchFamily="34" charset="0"/>
              <a:buNone/>
            </a:pPr>
            <a:r>
              <a:rPr lang="zh-CN" sz="1200">
                <a:latin typeface="腾讯体 W3"/>
                <a:ea typeface="腾讯体 W3"/>
              </a:rPr>
              <a:t>仿真模拟</a:t>
            </a:r>
            <a:endParaRPr/>
          </a:p>
        </p:txBody>
      </p:sp>
      <p:pic>
        <p:nvPicPr>
          <p:cNvPr id="24" name="Graphic 2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852" y="2225249"/>
            <a:ext cx="4724399" cy="31495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a:spLocks noGrp="1"/>
          </p:cNvSpPr>
          <p:nvPr/>
        </p:nvSpPr>
        <p:spPr>
          <a:xfrm>
            <a:off x="756803" y="-90626"/>
            <a:ext cx="10515600" cy="1194266"/>
          </a:xfrm>
          <a:prstGeom prst="rect">
            <a:avLst/>
          </a:prstGeom>
          <a:ln/>
        </p:spPr>
        <p:txBody>
          <a:bodyPr anchor="b">
            <a:noAutofit/>
          </a:bodyPr>
          <a:lstStyle>
            <a:lvl1pPr algn="l" defTabSz="914400" rtl="0" eaLnBrk="1" latinLnBrk="0" hangingPunct="1">
              <a:lnSpc>
                <a:spcPct val="90000"/>
              </a:lnSpc>
              <a:spcBef>
                <a:spcPct val="1"/>
              </a:spcBef>
              <a:buNone/>
              <a:defRPr sz="6000" kern="1200">
                <a:solidFill>
                  <a:srgbClr val="000000"/>
                </a:solidFill>
                <a:latin typeface="等线 Light"/>
                <a:ea typeface="等线 Light"/>
                <a:cs typeface="+mj-cs"/>
              </a:defRPr>
            </a:lvl1pPr>
          </a:lstStyle>
          <a:p>
            <a:pPr algn="l" defTabSz="914400">
              <a:lnSpc>
                <a:spcPct val="90000"/>
              </a:lnSpc>
              <a:spcBef>
                <a:spcPct val="1"/>
              </a:spcBef>
              <a:buNone/>
              <a:defRPr sz="6000">
                <a:solidFill>
                  <a:srgbClr val="000000">
                    <a:alpha val="100000"/>
                  </a:srgbClr>
                </a:solidFill>
                <a:latin typeface="等线 Light"/>
                <a:ea typeface="等线 Light"/>
                <a:cs typeface="+mj-cs"/>
              </a:defRPr>
            </a:pPr>
            <a:r>
              <a:rPr lang="zh-CN" sz="4400" b="1" u="none">
                <a:solidFill>
                  <a:srgbClr val="000000">
                    <a:alpha val="100000"/>
                  </a:srgbClr>
                </a:solidFill>
                <a:latin typeface="腾讯体 W3"/>
                <a:ea typeface="腾讯体 W3"/>
                <a:cs typeface="+mj-cs"/>
              </a:rPr>
              <a:t>量子真机集成，</a:t>
            </a:r>
            <a:r>
              <a:rPr lang="zh-CN" sz="4400" b="1">
                <a:solidFill>
                  <a:srgbClr val="000000">
                    <a:alpha val="100000"/>
                  </a:srgbClr>
                </a:solidFill>
                <a:latin typeface="腾讯体 W3"/>
                <a:ea typeface="腾讯体 W3"/>
                <a:cs typeface="+mj-cs"/>
              </a:rPr>
              <a:t>一波三折</a:t>
            </a:r>
            <a:endParaRPr/>
          </a:p>
        </p:txBody>
      </p:sp>
      <p:cxnSp>
        <p:nvCxnSpPr>
          <p:cNvPr id="27" name="Straight Arrow Connector 26"/>
          <p:cNvCxnSpPr/>
          <p:nvPr/>
        </p:nvCxnSpPr>
        <p:spPr>
          <a:xfrm>
            <a:off x="756803" y="1206299"/>
            <a:ext cx="6164117" cy="0"/>
          </a:xfrm>
          <a:prstGeom prst="straightConnector1">
            <a:avLst/>
          </a:prstGeom>
          <a:ln w="25400">
            <a:solidFill>
              <a:srgbClr val="000000">
                <a:alpha val="100000"/>
              </a:srgbClr>
            </a:solidFill>
            <a:prstDash val="solid"/>
            <a:headEnd/>
            <a:tailEnd/>
          </a:ln>
        </p:spPr>
      </p:cxnSp>
      <p:sp>
        <p:nvSpPr>
          <p:cNvPr id="28" name="Right Arrow 27"/>
          <p:cNvSpPr/>
          <p:nvPr/>
        </p:nvSpPr>
        <p:spPr>
          <a:xfrm>
            <a:off x="2386619" y="5840825"/>
            <a:ext cx="903714" cy="481021"/>
          </a:xfrm>
          <a:prstGeom prst="rightArrow">
            <a:avLst/>
          </a:prstGeom>
          <a:noFill/>
          <a:ln w="12700">
            <a:solidFill>
              <a:srgbClr val="5C5C5C">
                <a:alpha val="100000"/>
              </a:srgbClr>
            </a:solidFill>
            <a:prstDash val="solid"/>
            <a:miter lim="800000"/>
          </a:ln>
        </p:spPr>
        <p:txBody>
          <a:bodyPr anchor="ctr"/>
          <a:lstStyle/>
          <a:p>
            <a:pPr algn="ctr"/>
            <a:endParaRPr/>
          </a:p>
        </p:txBody>
      </p:sp>
      <p:sp>
        <p:nvSpPr>
          <p:cNvPr id="29" name="Rounded Rectangle 28"/>
          <p:cNvSpPr/>
          <p:nvPr/>
        </p:nvSpPr>
        <p:spPr>
          <a:xfrm>
            <a:off x="6826230" y="2508537"/>
            <a:ext cx="1627909" cy="653951"/>
          </a:xfrm>
          <a:prstGeom prst="roundRect">
            <a:avLst/>
          </a:prstGeom>
          <a:noFill/>
          <a:ln w="12700">
            <a:solidFill>
              <a:srgbClr val="5C5C5C">
                <a:alpha val="100000"/>
              </a:srgbClr>
            </a:solidFill>
            <a:prstDash val="solid"/>
            <a:miter lim="800000"/>
          </a:ln>
        </p:spPr>
        <p:txBody>
          <a:bodyPr anchor="ctr"/>
          <a:lstStyle/>
          <a:p>
            <a:pPr algn="ctr"/>
            <a:r>
              <a:rPr lang="zh-CN"/>
              <a:t>首次在真机上整体运行</a:t>
            </a:r>
            <a:endParaRPr/>
          </a:p>
        </p:txBody>
      </p:sp>
      <p:sp>
        <p:nvSpPr>
          <p:cNvPr id="30" name="Rounded Rectangle 29"/>
          <p:cNvSpPr/>
          <p:nvPr/>
        </p:nvSpPr>
        <p:spPr>
          <a:xfrm>
            <a:off x="3365952" y="5754360"/>
            <a:ext cx="2329009" cy="653950"/>
          </a:xfrm>
          <a:prstGeom prst="roundRect">
            <a:avLst/>
          </a:prstGeom>
          <a:solidFill>
            <a:schemeClr val="bg1">
              <a:lumMod val="85000"/>
              <a:alpha val="100000"/>
            </a:schemeClr>
          </a:solidFill>
          <a:ln w="12700">
            <a:solidFill>
              <a:srgbClr val="5C5C5C">
                <a:alpha val="100000"/>
              </a:srgbClr>
            </a:solidFill>
            <a:prstDash val="solid"/>
            <a:miter lim="800000"/>
          </a:ln>
        </p:spPr>
        <p:txBody>
          <a:bodyPr anchor="ctr"/>
          <a:lstStyle/>
          <a:p>
            <a:pPr algn="ctr"/>
            <a:r>
              <a:rPr lang="zh-CN"/>
              <a:t>编译后的电路与原电路所得分布差距较大</a:t>
            </a:r>
            <a:endParaRPr/>
          </a:p>
        </p:txBody>
      </p:sp>
      <p:sp>
        <p:nvSpPr>
          <p:cNvPr id="31" name="Right Arrow 30"/>
          <p:cNvSpPr/>
          <p:nvPr/>
        </p:nvSpPr>
        <p:spPr>
          <a:xfrm rot="16200000">
            <a:off x="4227933" y="5012284"/>
            <a:ext cx="750980" cy="481021"/>
          </a:xfrm>
          <a:prstGeom prst="rightArrow">
            <a:avLst/>
          </a:prstGeom>
          <a:noFill/>
          <a:ln w="12700">
            <a:solidFill>
              <a:srgbClr val="5C5C5C">
                <a:alpha val="100000"/>
              </a:srgbClr>
            </a:solidFill>
            <a:prstDash val="solid"/>
            <a:miter lim="800000"/>
          </a:ln>
        </p:spPr>
        <p:txBody>
          <a:bodyPr anchor="ctr"/>
          <a:lstStyle/>
          <a:p>
            <a:pPr algn="ctr"/>
            <a:endParaRPr/>
          </a:p>
        </p:txBody>
      </p:sp>
      <p:sp>
        <p:nvSpPr>
          <p:cNvPr id="32" name="Rounded Rectangle 31"/>
          <p:cNvSpPr/>
          <p:nvPr/>
        </p:nvSpPr>
        <p:spPr>
          <a:xfrm>
            <a:off x="1954244" y="4974334"/>
            <a:ext cx="2329009" cy="653950"/>
          </a:xfrm>
          <a:prstGeom prst="roundRect">
            <a:avLst/>
          </a:prstGeom>
          <a:solidFill>
            <a:schemeClr val="accent6">
              <a:lumMod val="40000"/>
              <a:lumOff val="60000"/>
              <a:alpha val="100000"/>
            </a:schemeClr>
          </a:solidFill>
          <a:ln w="12700">
            <a:solidFill>
              <a:srgbClr val="5C5C5C">
                <a:alpha val="100000"/>
              </a:srgbClr>
            </a:solidFill>
            <a:prstDash val="solid"/>
            <a:miter lim="800000"/>
          </a:ln>
        </p:spPr>
        <p:txBody>
          <a:bodyPr anchor="ctr"/>
          <a:lstStyle/>
          <a:p>
            <a:pPr algn="ctr"/>
            <a:r>
              <a:rPr lang="zh-CN" i="1"/>
              <a:t>在windows和linux下编译结果不同</a:t>
            </a:r>
            <a:endParaRPr/>
          </a:p>
        </p:txBody>
      </p:sp>
      <p:sp>
        <p:nvSpPr>
          <p:cNvPr id="33" name="Rounded Rectangle 32"/>
          <p:cNvSpPr/>
          <p:nvPr/>
        </p:nvSpPr>
        <p:spPr>
          <a:xfrm>
            <a:off x="3789469" y="4131449"/>
            <a:ext cx="1627909" cy="653951"/>
          </a:xfrm>
          <a:prstGeom prst="roundRect">
            <a:avLst/>
          </a:prstGeom>
          <a:noFill/>
          <a:ln w="12700">
            <a:solidFill>
              <a:srgbClr val="5C5C5C">
                <a:alpha val="100000"/>
              </a:srgbClr>
            </a:solidFill>
            <a:prstDash val="solid"/>
            <a:miter lim="800000"/>
          </a:ln>
        </p:spPr>
        <p:txBody>
          <a:bodyPr anchor="ctr"/>
          <a:lstStyle/>
          <a:p>
            <a:pPr algn="ctr"/>
            <a:r>
              <a:rPr lang="zh-CN"/>
              <a:t>算法与降噪组集成</a:t>
            </a:r>
            <a:endParaRPr/>
          </a:p>
        </p:txBody>
      </p:sp>
      <p:sp>
        <p:nvSpPr>
          <p:cNvPr id="34" name="Rounded Rectangle 33"/>
          <p:cNvSpPr/>
          <p:nvPr/>
        </p:nvSpPr>
        <p:spPr>
          <a:xfrm>
            <a:off x="6475680" y="4131449"/>
            <a:ext cx="2329009" cy="653950"/>
          </a:xfrm>
          <a:prstGeom prst="roundRect">
            <a:avLst/>
          </a:prstGeom>
          <a:solidFill>
            <a:schemeClr val="bg1">
              <a:lumMod val="85000"/>
              <a:alpha val="100000"/>
            </a:schemeClr>
          </a:solidFill>
          <a:ln w="12700">
            <a:solidFill>
              <a:srgbClr val="5C5C5C">
                <a:alpha val="100000"/>
              </a:srgbClr>
            </a:solidFill>
            <a:prstDash val="solid"/>
            <a:miter lim="800000"/>
          </a:ln>
        </p:spPr>
        <p:txBody>
          <a:bodyPr anchor="ctr"/>
          <a:lstStyle/>
          <a:p>
            <a:pPr algn="ctr"/>
            <a:r>
              <a:rPr lang="zh-CN"/>
              <a:t>降噪后的结果不符合预期</a:t>
            </a:r>
            <a:endParaRPr/>
          </a:p>
        </p:txBody>
      </p:sp>
      <p:sp>
        <p:nvSpPr>
          <p:cNvPr id="35" name="Rounded Rectangle 34"/>
          <p:cNvSpPr/>
          <p:nvPr/>
        </p:nvSpPr>
        <p:spPr>
          <a:xfrm>
            <a:off x="4850099" y="3319994"/>
            <a:ext cx="2329009" cy="653950"/>
          </a:xfrm>
          <a:prstGeom prst="roundRect">
            <a:avLst/>
          </a:prstGeom>
          <a:solidFill>
            <a:schemeClr val="accent6">
              <a:lumMod val="40000"/>
              <a:lumOff val="60000"/>
              <a:alpha val="100000"/>
            </a:schemeClr>
          </a:solidFill>
          <a:ln w="12700">
            <a:solidFill>
              <a:srgbClr val="5C5C5C">
                <a:alpha val="100000"/>
              </a:srgbClr>
            </a:solidFill>
            <a:prstDash val="solid"/>
            <a:miter lim="800000"/>
          </a:ln>
        </p:spPr>
        <p:txBody>
          <a:bodyPr anchor="ctr"/>
          <a:lstStyle/>
          <a:p>
            <a:pPr algn="ctr"/>
            <a:r>
              <a:rPr lang="zh-CN" i="1"/>
              <a:t>降噪将结果的比特位补齐至13位</a:t>
            </a:r>
            <a:endParaRPr/>
          </a:p>
        </p:txBody>
      </p:sp>
      <p:sp>
        <p:nvSpPr>
          <p:cNvPr id="36" name="Rounded Rectangle 35"/>
          <p:cNvSpPr/>
          <p:nvPr/>
        </p:nvSpPr>
        <p:spPr>
          <a:xfrm>
            <a:off x="683090" y="5754360"/>
            <a:ext cx="1627909" cy="653951"/>
          </a:xfrm>
          <a:prstGeom prst="roundRect">
            <a:avLst/>
          </a:prstGeom>
          <a:noFill/>
          <a:ln w="12700">
            <a:solidFill>
              <a:srgbClr val="5C5C5C">
                <a:alpha val="100000"/>
              </a:srgbClr>
            </a:solidFill>
            <a:prstDash val="solid"/>
            <a:miter lim="800000"/>
          </a:ln>
        </p:spPr>
        <p:txBody>
          <a:bodyPr anchor="ctr"/>
          <a:lstStyle/>
          <a:p>
            <a:pPr algn="ctr"/>
            <a:r>
              <a:rPr lang="zh-CN"/>
              <a:t>算法与编译组集成</a:t>
            </a:r>
            <a:endParaRPr/>
          </a:p>
        </p:txBody>
      </p:sp>
      <p:sp>
        <p:nvSpPr>
          <p:cNvPr id="37" name="Rounded Rectangle 36"/>
          <p:cNvSpPr/>
          <p:nvPr/>
        </p:nvSpPr>
        <p:spPr>
          <a:xfrm>
            <a:off x="9509147" y="2504001"/>
            <a:ext cx="2329009" cy="653950"/>
          </a:xfrm>
          <a:prstGeom prst="roundRect">
            <a:avLst/>
          </a:prstGeom>
          <a:solidFill>
            <a:schemeClr val="bg1">
              <a:lumMod val="85000"/>
              <a:alpha val="100000"/>
            </a:schemeClr>
          </a:solidFill>
          <a:ln w="12700">
            <a:solidFill>
              <a:srgbClr val="5C5C5C">
                <a:alpha val="100000"/>
              </a:srgbClr>
            </a:solidFill>
            <a:prstDash val="solid"/>
            <a:miter lim="800000"/>
          </a:ln>
        </p:spPr>
        <p:txBody>
          <a:bodyPr anchor="ctr"/>
          <a:lstStyle/>
          <a:p>
            <a:pPr algn="ctr"/>
            <a:r>
              <a:rPr lang="zh-CN"/>
              <a:t>电路所调用的门不满足真机的限制</a:t>
            </a:r>
            <a:endParaRPr/>
          </a:p>
        </p:txBody>
      </p:sp>
      <p:sp>
        <p:nvSpPr>
          <p:cNvPr id="38" name="Rounded Rectangle 37"/>
          <p:cNvSpPr/>
          <p:nvPr/>
        </p:nvSpPr>
        <p:spPr>
          <a:xfrm>
            <a:off x="7880695" y="1727907"/>
            <a:ext cx="2329009" cy="653950"/>
          </a:xfrm>
          <a:prstGeom prst="roundRect">
            <a:avLst/>
          </a:prstGeom>
          <a:solidFill>
            <a:schemeClr val="accent6">
              <a:lumMod val="40000"/>
              <a:lumOff val="60000"/>
              <a:alpha val="100000"/>
            </a:schemeClr>
          </a:solidFill>
          <a:ln w="12700">
            <a:solidFill>
              <a:srgbClr val="5C5C5C">
                <a:alpha val="100000"/>
              </a:srgbClr>
            </a:solidFill>
            <a:prstDash val="solid"/>
            <a:miter lim="800000"/>
          </a:ln>
        </p:spPr>
        <p:txBody>
          <a:bodyPr anchor="ctr"/>
          <a:lstStyle/>
          <a:p>
            <a:pPr algn="ctr"/>
            <a:r>
              <a:rPr lang="en-US" i="1"/>
              <a:t>swap门序列加入时</a:t>
            </a:r>
            <a:r>
              <a:rPr lang="zh-CN" i="1"/>
              <a:t>需要</a:t>
            </a:r>
            <a:r>
              <a:rPr lang="en-US" i="1"/>
              <a:t>反向</a:t>
            </a:r>
            <a:endParaRPr/>
          </a:p>
        </p:txBody>
      </p:sp>
      <p:sp>
        <p:nvSpPr>
          <p:cNvPr id="39" name="Right Arrow 38"/>
          <p:cNvSpPr/>
          <p:nvPr/>
        </p:nvSpPr>
        <p:spPr>
          <a:xfrm>
            <a:off x="5522562" y="4217914"/>
            <a:ext cx="903714" cy="481021"/>
          </a:xfrm>
          <a:prstGeom prst="rightArrow">
            <a:avLst/>
          </a:prstGeom>
          <a:noFill/>
          <a:ln w="12700">
            <a:solidFill>
              <a:srgbClr val="5C5C5C">
                <a:alpha val="100000"/>
              </a:srgbClr>
            </a:solidFill>
            <a:prstDash val="solid"/>
            <a:miter lim="800000"/>
          </a:ln>
        </p:spPr>
        <p:txBody>
          <a:bodyPr anchor="ctr"/>
          <a:lstStyle/>
          <a:p>
            <a:pPr algn="ctr"/>
            <a:endParaRPr/>
          </a:p>
        </p:txBody>
      </p:sp>
      <p:sp>
        <p:nvSpPr>
          <p:cNvPr id="40" name="Right Arrow 39"/>
          <p:cNvSpPr/>
          <p:nvPr/>
        </p:nvSpPr>
        <p:spPr>
          <a:xfrm rot="16200000">
            <a:off x="7264694" y="3386791"/>
            <a:ext cx="750980" cy="481021"/>
          </a:xfrm>
          <a:prstGeom prst="rightArrow">
            <a:avLst/>
          </a:prstGeom>
          <a:noFill/>
          <a:ln w="12700">
            <a:solidFill>
              <a:srgbClr val="5C5C5C">
                <a:alpha val="100000"/>
              </a:srgbClr>
            </a:solidFill>
            <a:prstDash val="solid"/>
            <a:miter lim="800000"/>
          </a:ln>
        </p:spPr>
        <p:txBody>
          <a:bodyPr anchor="ctr"/>
          <a:lstStyle/>
          <a:p>
            <a:pPr algn="ctr"/>
            <a:endParaRPr/>
          </a:p>
        </p:txBody>
      </p:sp>
      <p:sp>
        <p:nvSpPr>
          <p:cNvPr id="41" name="Right Arrow 40"/>
          <p:cNvSpPr/>
          <p:nvPr/>
        </p:nvSpPr>
        <p:spPr>
          <a:xfrm>
            <a:off x="8529786" y="2590465"/>
            <a:ext cx="903714" cy="481021"/>
          </a:xfrm>
          <a:prstGeom prst="rightArrow">
            <a:avLst/>
          </a:prstGeom>
          <a:noFill/>
          <a:ln w="12700">
            <a:solidFill>
              <a:srgbClr val="5C5C5C">
                <a:alpha val="100000"/>
              </a:srgbClr>
            </a:solidFill>
            <a:prstDash val="solid"/>
            <a:miter lim="800000"/>
          </a:ln>
        </p:spPr>
        <p:txBody>
          <a:bodyPr anchor="ctr"/>
          <a:lstStyle/>
          <a:p>
            <a:pPr algn="ctr"/>
            <a:endParaRPr/>
          </a:p>
        </p:txBody>
      </p:sp>
      <p:sp>
        <p:nvSpPr>
          <p:cNvPr id="42" name="Right Arrow 41"/>
          <p:cNvSpPr/>
          <p:nvPr/>
        </p:nvSpPr>
        <p:spPr>
          <a:xfrm rot="16200000">
            <a:off x="10298162" y="1765857"/>
            <a:ext cx="750980" cy="481021"/>
          </a:xfrm>
          <a:prstGeom prst="rightArrow">
            <a:avLst/>
          </a:prstGeom>
          <a:noFill/>
          <a:ln w="12700">
            <a:solidFill>
              <a:srgbClr val="5C5C5C">
                <a:alpha val="100000"/>
              </a:srgbClr>
            </a:solidFill>
            <a:prstDash val="solid"/>
            <a:miter lim="800000"/>
          </a:ln>
        </p:spPr>
        <p:txBody>
          <a:bodyPr anchor="ctr"/>
          <a:lstStyle/>
          <a:p>
            <a:pPr algn="ctr"/>
            <a:endParaRPr/>
          </a:p>
        </p:txBody>
      </p:sp>
      <p:sp>
        <p:nvSpPr>
          <p:cNvPr id="43" name="Rounded Rectangle 42"/>
          <p:cNvSpPr/>
          <p:nvPr/>
        </p:nvSpPr>
        <p:spPr>
          <a:xfrm>
            <a:off x="9859697" y="854783"/>
            <a:ext cx="1627909" cy="653951"/>
          </a:xfrm>
          <a:prstGeom prst="roundRect">
            <a:avLst/>
          </a:prstGeom>
          <a:solidFill>
            <a:schemeClr val="accent3">
              <a:lumMod val="60000"/>
              <a:lumOff val="40000"/>
              <a:alpha val="100000"/>
            </a:schemeClr>
          </a:solidFill>
          <a:ln w="12700">
            <a:solidFill>
              <a:srgbClr val="C00000">
                <a:alpha val="100000"/>
              </a:srgbClr>
            </a:solidFill>
            <a:prstDash val="solid"/>
            <a:miter lim="800000"/>
          </a:ln>
        </p:spPr>
        <p:txBody>
          <a:bodyPr anchor="ctr"/>
          <a:lstStyle/>
          <a:p>
            <a:pPr algn="ctr"/>
            <a:r>
              <a:rPr lang="zh-CN" b="1"/>
              <a:t>真机实验运行成功</a:t>
            </a:r>
            <a:endParaRPr/>
          </a:p>
        </p:txBody>
      </p:sp>
      <p:sp>
        <p:nvSpPr>
          <p:cNvPr id="44" name="Up Arrow 43"/>
          <p:cNvSpPr/>
          <p:nvPr/>
        </p:nvSpPr>
        <p:spPr>
          <a:xfrm>
            <a:off x="756803" y="2054882"/>
            <a:ext cx="457200" cy="2572525"/>
          </a:xfrm>
          <a:prstGeom prst="upArrow">
            <a:avLst>
              <a:gd name="adj1" fmla="val 50000"/>
              <a:gd name="adj2" fmla="val 142342"/>
            </a:avLst>
          </a:prstGeom>
          <a:solidFill>
            <a:schemeClr val="accent3">
              <a:lumMod val="60000"/>
              <a:lumOff val="40000"/>
              <a:alpha val="100000"/>
            </a:schemeClr>
          </a:solidFill>
          <a:ln w="12700">
            <a:solidFill>
              <a:srgbClr val="C00000">
                <a:alpha val="100000"/>
              </a:srgbClr>
            </a:solidFill>
            <a:prstDash val="solid"/>
            <a:miter lim="800000"/>
          </a:ln>
        </p:spPr>
        <p:txBody>
          <a:bodyPr anchor="ctr"/>
          <a:lstStyle/>
          <a:p>
            <a:pPr algn="ct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a:spLocks noGrp="1"/>
          </p:cNvSpPr>
          <p:nvPr/>
        </p:nvSpPr>
        <p:spPr>
          <a:xfrm>
            <a:off x="756803" y="-90626"/>
            <a:ext cx="10515600" cy="1194266"/>
          </a:xfrm>
          <a:prstGeom prst="rect">
            <a:avLst/>
          </a:prstGeom>
          <a:ln/>
        </p:spPr>
        <p:txBody>
          <a:bodyPr anchor="b">
            <a:noAutofit/>
          </a:bodyPr>
          <a:lstStyle>
            <a:lvl1pPr algn="l" defTabSz="914400" rtl="0" eaLnBrk="1" latinLnBrk="0" hangingPunct="1">
              <a:lnSpc>
                <a:spcPct val="90000"/>
              </a:lnSpc>
              <a:spcBef>
                <a:spcPct val="1"/>
              </a:spcBef>
              <a:buNone/>
              <a:defRPr sz="6000" kern="1200">
                <a:solidFill>
                  <a:srgbClr val="000000"/>
                </a:solidFill>
                <a:latin typeface="等线 Light"/>
                <a:ea typeface="等线 Light"/>
                <a:cs typeface="+mj-cs"/>
              </a:defRPr>
            </a:lvl1pPr>
          </a:lstStyle>
          <a:p>
            <a:pPr algn="l" defTabSz="914400">
              <a:lnSpc>
                <a:spcPct val="90000"/>
              </a:lnSpc>
              <a:buNone/>
              <a:defRPr sz="4400">
                <a:solidFill>
                  <a:srgbClr val="000000">
                    <a:alpha val="100000"/>
                  </a:srgbClr>
                </a:solidFill>
                <a:latin typeface="等线 Light"/>
                <a:ea typeface="等线 Light"/>
                <a:cs typeface="+mj-cs"/>
              </a:defRPr>
            </a:pPr>
            <a:r>
              <a:rPr lang="zh-CN" sz="4400" b="1">
                <a:solidFill>
                  <a:srgbClr val="000000">
                    <a:alpha val="100000"/>
                  </a:srgbClr>
                </a:solidFill>
                <a:latin typeface="腾讯体 W3"/>
                <a:ea typeface="腾讯体 W3"/>
                <a:cs typeface="+mj-cs"/>
              </a:rPr>
              <a:t>实验数据</a:t>
            </a:r>
            <a:endParaRPr/>
          </a:p>
        </p:txBody>
      </p:sp>
      <p:cxnSp>
        <p:nvCxnSpPr>
          <p:cNvPr id="47" name="Straight Arrow Connector 46"/>
          <p:cNvCxnSpPr/>
          <p:nvPr/>
        </p:nvCxnSpPr>
        <p:spPr>
          <a:xfrm>
            <a:off x="756803" y="1212272"/>
            <a:ext cx="2384626" cy="0"/>
          </a:xfrm>
          <a:prstGeom prst="straightConnector1">
            <a:avLst/>
          </a:prstGeom>
          <a:ln w="25400">
            <a:solidFill>
              <a:srgbClr val="000000">
                <a:alpha val="100000"/>
              </a:srgbClr>
            </a:solidFill>
            <a:prstDash val="solid"/>
            <a:headEnd/>
            <a:tailEnd/>
          </a:ln>
        </p:spPr>
      </p:cxnSp>
      <p:pic>
        <p:nvPicPr>
          <p:cNvPr id="48" name="Picture 47"/>
          <p:cNvPicPr>
            <a:picLocks noChangeAspect="1"/>
          </p:cNvPicPr>
          <p:nvPr/>
        </p:nvPicPr>
        <p:blipFill>
          <a:blip r:embed="rId3"/>
          <a:stretch>
            <a:fillRect/>
          </a:stretch>
        </p:blipFill>
        <p:spPr>
          <a:xfrm>
            <a:off x="1503129" y="2560182"/>
            <a:ext cx="1918218" cy="3055766"/>
          </a:xfrm>
          <a:prstGeom prst="rect">
            <a:avLst/>
          </a:prstGeom>
        </p:spPr>
      </p:pic>
      <p:sp>
        <p:nvSpPr>
          <p:cNvPr id="49" name="TextBox 48"/>
          <p:cNvSpPr txBox="1"/>
          <p:nvPr/>
        </p:nvSpPr>
        <p:spPr>
          <a:xfrm>
            <a:off x="5072844" y="6489700"/>
            <a:ext cx="6203950" cy="368300"/>
          </a:xfrm>
          <a:prstGeom prst="rect">
            <a:avLst/>
          </a:prstGeom>
          <a:ln w="6350">
            <a:prstDash val="solid"/>
          </a:ln>
        </p:spPr>
        <p:txBody>
          <a:bodyPr wrap="square">
            <a:spAutoFit/>
          </a:bodyPr>
          <a:lstStyle/>
          <a:p>
            <a:pPr algn="ctr"/>
            <a:r>
              <a:rPr lang="zh-CN" sz="1800">
                <a:latin typeface="腾讯体 W3"/>
                <a:ea typeface="腾讯体 W3"/>
                <a:cs typeface="+mn-cs"/>
              </a:rPr>
              <a:t>测试结果</a:t>
            </a:r>
            <a:endParaRPr/>
          </a:p>
        </p:txBody>
      </p:sp>
      <p:sp>
        <p:nvSpPr>
          <p:cNvPr id="50" name="TextBox 49"/>
          <p:cNvSpPr txBox="1"/>
          <p:nvPr/>
        </p:nvSpPr>
        <p:spPr>
          <a:xfrm>
            <a:off x="763153" y="1321818"/>
            <a:ext cx="10509250" cy="825500"/>
          </a:xfrm>
        </p:spPr>
        <p:txBody>
          <a:bodyPr>
            <a:spAutoFit/>
          </a:bodyPr>
          <a:lstStyle/>
          <a:p>
            <a:pPr marL="285750" lvl="0" indent="-285750">
              <a:buFont typeface="Arial" charset="0"/>
              <a:buChar char="•"/>
            </a:pPr>
            <a:r>
              <a:rPr lang="zh-CN" sz="2400">
                <a:solidFill>
                  <a:schemeClr val="tx1">
                    <a:alpha val="100000"/>
                  </a:schemeClr>
                </a:solidFill>
                <a:latin typeface="腾讯体 W3"/>
                <a:ea typeface="腾讯体 W3"/>
                <a:cs typeface="+mn-cs"/>
              </a:rPr>
              <a:t>固定哈密顿量</a:t>
            </a:r>
            <a:r>
              <a:rPr lang="en-US" sz="2400">
                <a:solidFill>
                  <a:schemeClr val="tx1">
                    <a:alpha val="100000"/>
                  </a:schemeClr>
                </a:solidFill>
                <a:latin typeface="腾讯体 W3"/>
                <a:ea typeface="腾讯体 W3"/>
                <a:cs typeface="+mn-cs"/>
              </a:rPr>
              <a:t> H(t)=H0+Hp</a:t>
            </a:r>
            <a:r>
              <a:rPr lang="zh-CN" sz="2400">
                <a:solidFill>
                  <a:schemeClr val="tx1">
                    <a:alpha val="100000"/>
                  </a:schemeClr>
                </a:solidFill>
                <a:latin typeface="腾讯体 W3"/>
                <a:ea typeface="腾讯体 W3"/>
                <a:cs typeface="+mn-cs"/>
              </a:rPr>
              <a:t>，对应薛定谔方程的解为</a:t>
            </a:r>
            <a:r>
              <a:rPr lang="en-US" sz="2400">
                <a:solidFill>
                  <a:schemeClr val="tx1">
                    <a:alpha val="100000"/>
                  </a:schemeClr>
                </a:solidFill>
                <a:latin typeface="腾讯体 W3"/>
                <a:ea typeface="腾讯体 W3"/>
                <a:cs typeface="+mn-cs"/>
              </a:rPr>
              <a:t> expm(-i(H0+Hp)t)</a:t>
            </a:r>
            <a:endParaRPr/>
          </a:p>
          <a:p>
            <a:pPr marL="285750" lvl="0" indent="-285750">
              <a:buFont typeface="Arial" charset="0"/>
              <a:buChar char="•"/>
            </a:pPr>
            <a:r>
              <a:rPr lang="zh-CN" sz="2400">
                <a:solidFill>
                  <a:schemeClr val="tx1">
                    <a:alpha val="100000"/>
                  </a:schemeClr>
                </a:solidFill>
                <a:latin typeface="腾讯体 W3"/>
                <a:ea typeface="腾讯体 W3"/>
                <a:cs typeface="+mn-cs"/>
              </a:rPr>
              <a:t>分为</a:t>
            </a:r>
            <a:r>
              <a:rPr lang="en-US" sz="2400">
                <a:solidFill>
                  <a:schemeClr val="tx1">
                    <a:alpha val="100000"/>
                  </a:schemeClr>
                </a:solidFill>
                <a:latin typeface="腾讯体 W3"/>
                <a:ea typeface="腾讯体 W3"/>
                <a:cs typeface="+mn-cs"/>
              </a:rPr>
              <a:t>n</a:t>
            </a:r>
            <a:r>
              <a:rPr lang="zh-CN" sz="2400">
                <a:solidFill>
                  <a:schemeClr val="tx1">
                    <a:alpha val="100000"/>
                  </a:schemeClr>
                </a:solidFill>
                <a:latin typeface="腾讯体 W3"/>
                <a:ea typeface="腾讯体 W3"/>
                <a:cs typeface="+mn-cs"/>
              </a:rPr>
              <a:t>段，每段用</a:t>
            </a:r>
            <a:r>
              <a:rPr lang="en-US" sz="2400">
                <a:solidFill>
                  <a:schemeClr val="tx1">
                    <a:alpha val="100000"/>
                  </a:schemeClr>
                </a:solidFill>
                <a:latin typeface="腾讯体 W3"/>
                <a:ea typeface="腾讯体 W3"/>
                <a:cs typeface="+mn-cs"/>
              </a:rPr>
              <a:t> expm(-i*H0*t/n) </a:t>
            </a:r>
            <a:r>
              <a:rPr lang="zh-CN" sz="2400">
                <a:solidFill>
                  <a:schemeClr val="tx1">
                    <a:alpha val="100000"/>
                  </a:schemeClr>
                </a:solidFill>
                <a:latin typeface="腾讯体 W3"/>
                <a:ea typeface="腾讯体 W3"/>
                <a:cs typeface="+mn-cs"/>
              </a:rPr>
              <a:t>和</a:t>
            </a:r>
            <a:r>
              <a:rPr lang="en-US" sz="2400">
                <a:solidFill>
                  <a:schemeClr val="tx1">
                    <a:alpha val="100000"/>
                  </a:schemeClr>
                </a:solidFill>
                <a:latin typeface="腾讯体 W3"/>
                <a:ea typeface="腾讯体 W3"/>
                <a:cs typeface="+mn-cs"/>
              </a:rPr>
              <a:t> expm(-i*Hp*t/n) </a:t>
            </a:r>
            <a:r>
              <a:rPr lang="zh-CN" sz="2400">
                <a:solidFill>
                  <a:schemeClr val="tx1">
                    <a:alpha val="100000"/>
                  </a:schemeClr>
                </a:solidFill>
                <a:latin typeface="腾讯体 W3"/>
                <a:ea typeface="腾讯体 W3"/>
                <a:cs typeface="+mn-cs"/>
              </a:rPr>
              <a:t>相乘拟合</a:t>
            </a:r>
            <a:endParaRPr/>
          </a:p>
        </p:txBody>
      </p:sp>
      <p:sp>
        <p:nvSpPr>
          <p:cNvPr id="51" name="TextBox 50"/>
          <p:cNvSpPr txBox="1"/>
          <p:nvPr/>
        </p:nvSpPr>
        <p:spPr>
          <a:xfrm>
            <a:off x="1503129" y="5645728"/>
            <a:ext cx="1638300" cy="368300"/>
          </a:xfrm>
        </p:spPr>
        <p:txBody>
          <a:bodyPr>
            <a:spAutoFit/>
          </a:bodyPr>
          <a:lstStyle/>
          <a:p>
            <a:pPr lvl="0" algn="ctr">
              <a:buFont typeface="Arial" panose="020B0604020202020204" pitchFamily="34" charset="0"/>
              <a:buNone/>
            </a:pPr>
            <a:r>
              <a:rPr lang="zh-CN" sz="1800">
                <a:solidFill>
                  <a:schemeClr val="tx1">
                    <a:alpha val="100000"/>
                  </a:schemeClr>
                </a:solidFill>
                <a:latin typeface="腾讯体 W3"/>
                <a:ea typeface="腾讯体 W3"/>
                <a:cs typeface="+mn-cs"/>
              </a:rPr>
              <a:t>测试图</a:t>
            </a:r>
            <a:endParaRPr/>
          </a:p>
        </p:txBody>
      </p:sp>
      <p:pic>
        <p:nvPicPr>
          <p:cNvPr id="52" name="Picture 51"/>
          <p:cNvPicPr>
            <a:picLocks noChangeAspect="1"/>
          </p:cNvPicPr>
          <p:nvPr/>
        </p:nvPicPr>
        <p:blipFill>
          <a:blip r:embed="rId4"/>
          <a:stretch>
            <a:fillRect/>
          </a:stretch>
        </p:blipFill>
        <p:spPr>
          <a:xfrm>
            <a:off x="5248739" y="2160211"/>
            <a:ext cx="5852159" cy="43891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2"/>
          <a:srcRect l="15848" r="9540"/>
          <a:stretch>
            <a:fillRect/>
          </a:stretch>
        </p:blipFill>
        <p:spPr>
          <a:xfrm>
            <a:off x="6096000" y="1736128"/>
            <a:ext cx="5430754" cy="4306396"/>
          </a:xfrm>
          <a:prstGeom prst="rect">
            <a:avLst/>
          </a:prstGeom>
        </p:spPr>
      </p:pic>
      <p:pic>
        <p:nvPicPr>
          <p:cNvPr id="55" name="Picture 54"/>
          <p:cNvPicPr>
            <a:picLocks noChangeAspect="1"/>
          </p:cNvPicPr>
          <p:nvPr/>
        </p:nvPicPr>
        <p:blipFill>
          <a:blip r:embed="rId3"/>
          <a:srcRect l="14499" t="9694"/>
          <a:stretch>
            <a:fillRect/>
          </a:stretch>
        </p:blipFill>
        <p:spPr>
          <a:xfrm>
            <a:off x="426767" y="1736128"/>
            <a:ext cx="5468047" cy="4306396"/>
          </a:xfrm>
          <a:prstGeom prst="rect">
            <a:avLst/>
          </a:prstGeom>
          <a:ln w="12700">
            <a:solidFill>
              <a:srgbClr val="5C5C5C">
                <a:alpha val="100000"/>
              </a:srgbClr>
            </a:solidFill>
            <a:prstDash val="solid"/>
          </a:ln>
        </p:spPr>
      </p:pic>
      <p:sp>
        <p:nvSpPr>
          <p:cNvPr id="56" name="标题 1"/>
          <p:cNvSpPr txBox="1">
            <a:spLocks noGrp="1"/>
          </p:cNvSpPr>
          <p:nvPr/>
        </p:nvSpPr>
        <p:spPr>
          <a:xfrm>
            <a:off x="756803" y="408672"/>
            <a:ext cx="9267355" cy="694968"/>
          </a:xfrm>
          <a:prstGeom prst="rect">
            <a:avLst/>
          </a:prstGeom>
          <a:ln/>
        </p:spPr>
        <p:txBody>
          <a:bodyPr anchor="b">
            <a:noAutofit/>
          </a:bodyPr>
          <a:lstStyle>
            <a:lvl1pPr algn="l" defTabSz="914400" rtl="0" eaLnBrk="1" latinLnBrk="0" hangingPunct="1">
              <a:lnSpc>
                <a:spcPct val="90000"/>
              </a:lnSpc>
              <a:spcBef>
                <a:spcPct val="1"/>
              </a:spcBef>
              <a:buNone/>
              <a:defRPr sz="6000" kern="1200">
                <a:solidFill>
                  <a:srgbClr val="000000"/>
                </a:solidFill>
                <a:latin typeface="等线 Light"/>
                <a:ea typeface="等线 Light"/>
                <a:cs typeface="+mj-cs"/>
              </a:defRPr>
            </a:lvl1pPr>
          </a:lstStyle>
          <a:p>
            <a:pPr algn="l" defTabSz="914400">
              <a:lnSpc>
                <a:spcPct val="90000"/>
              </a:lnSpc>
              <a:spcBef>
                <a:spcPct val="1"/>
              </a:spcBef>
              <a:buNone/>
              <a:defRPr sz="6000">
                <a:solidFill>
                  <a:srgbClr val="000000">
                    <a:alpha val="100000"/>
                  </a:srgbClr>
                </a:solidFill>
                <a:latin typeface="等线 Light"/>
                <a:ea typeface="等线 Light"/>
                <a:cs typeface="+mj-cs"/>
              </a:defRPr>
            </a:pPr>
            <a:r>
              <a:rPr lang="zh-CN" sz="4400" b="1">
                <a:solidFill>
                  <a:srgbClr val="000000">
                    <a:alpha val="100000"/>
                  </a:srgbClr>
                </a:solidFill>
                <a:latin typeface="腾讯体 W3"/>
                <a:ea typeface="腾讯体 W3"/>
                <a:cs typeface="+mj-cs"/>
              </a:rPr>
              <a:t>全员</a:t>
            </a:r>
            <a:r>
              <a:rPr lang="en-US" sz="4400" b="1">
                <a:solidFill>
                  <a:srgbClr val="000000">
                    <a:alpha val="100000"/>
                  </a:srgbClr>
                </a:solidFill>
                <a:latin typeface="腾讯体 W3"/>
                <a:ea typeface="腾讯体 W3"/>
                <a:cs typeface="+mj-cs"/>
              </a:rPr>
              <a:t>Eureka</a:t>
            </a:r>
            <a:r>
              <a:rPr lang="zh-CN" sz="4400" b="1">
                <a:solidFill>
                  <a:srgbClr val="000000">
                    <a:alpha val="100000"/>
                  </a:srgbClr>
                </a:solidFill>
                <a:latin typeface="腾讯体 W3"/>
                <a:ea typeface="腾讯体 W3"/>
                <a:cs typeface="+mj-cs"/>
              </a:rPr>
              <a:t>时刻</a:t>
            </a:r>
            <a:r>
              <a:rPr lang="en-US" sz="4400" b="1">
                <a:solidFill>
                  <a:srgbClr val="000000">
                    <a:alpha val="100000"/>
                  </a:srgbClr>
                </a:solidFill>
                <a:latin typeface="腾讯体 W3"/>
                <a:ea typeface="腾讯体 W3"/>
                <a:cs typeface="+mj-cs"/>
              </a:rPr>
              <a:t>~</a:t>
            </a:r>
            <a:endParaRPr/>
          </a:p>
        </p:txBody>
      </p:sp>
      <p:cxnSp>
        <p:nvCxnSpPr>
          <p:cNvPr id="57" name="Straight Arrow Connector 56"/>
          <p:cNvCxnSpPr/>
          <p:nvPr/>
        </p:nvCxnSpPr>
        <p:spPr>
          <a:xfrm>
            <a:off x="756803" y="1206299"/>
            <a:ext cx="4335543" cy="0"/>
          </a:xfrm>
          <a:prstGeom prst="straightConnector1">
            <a:avLst/>
          </a:prstGeom>
          <a:ln w="25400">
            <a:solidFill>
              <a:srgbClr val="000000">
                <a:alpha val="100000"/>
              </a:srgbClr>
            </a:solidFill>
            <a:prstDash val="solid"/>
            <a:headEnd/>
            <a:tailEn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标题 1"/>
          <p:cNvSpPr>
            <a:spLocks noGrp="1"/>
          </p:cNvSpPr>
          <p:nvPr>
            <p:ph type="title"/>
          </p:nvPr>
        </p:nvSpPr>
        <p:spPr>
          <a:xfrm>
            <a:off x="838200" y="1014637"/>
            <a:ext cx="10515600" cy="2852737"/>
          </a:xfrm>
        </p:spPr>
        <p:txBody>
          <a:bodyPr>
            <a:normAutofit/>
          </a:bodyPr>
          <a:lstStyle/>
          <a:p>
            <a:pPr algn="ctr">
              <a:buNone/>
            </a:pPr>
            <a:r>
              <a:rPr lang="zh-CN" sz="8800">
                <a:latin typeface="腾讯体 W3"/>
                <a:ea typeface="腾讯体 W3"/>
                <a:cs typeface="+mj-cs"/>
              </a:rPr>
              <a:t>谢谢</a:t>
            </a:r>
            <a:r>
              <a:rPr lang="en-US" sz="8800">
                <a:latin typeface="腾讯体 W3"/>
                <a:ea typeface="腾讯体 W3"/>
                <a:cs typeface="+mj-cs"/>
              </a:rPr>
              <a:t>!</a:t>
            </a:r>
            <a:endParaRPr/>
          </a:p>
        </p:txBody>
      </p:sp>
      <p:sp>
        <p:nvSpPr>
          <p:cNvPr id="60" name="文本占位符 2"/>
          <p:cNvSpPr>
            <a:spLocks noGrp="1"/>
          </p:cNvSpPr>
          <p:nvPr>
            <p:ph type="body" idx="1"/>
          </p:nvPr>
        </p:nvSpPr>
        <p:spPr/>
        <p:txBody>
          <a:bodyPr/>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文本占位符 2"/>
          <p:cNvSpPr>
            <a:spLocks noGrp="1"/>
          </p:cNvSpPr>
          <p:nvPr>
            <p:ph type="body" idx="1"/>
          </p:nvPr>
        </p:nvSpPr>
        <p:spPr>
          <a:xfrm>
            <a:off x="688644" y="1343449"/>
            <a:ext cx="10515600" cy="5514551"/>
          </a:xfrm>
          <a:prstGeom prst="rect">
            <a:avLst/>
          </a:prstGeom>
        </p:spPr>
        <p:txBody>
          <a:bodyPr/>
          <a:lstStyle/>
          <a:p>
            <a:pPr>
              <a:buFont typeface="Arial" panose="020B0604020202020204" pitchFamily="34" charset="0"/>
              <a:buNone/>
            </a:pPr>
            <a:r>
              <a:rPr lang="zh-CN">
                <a:latin typeface="腾讯体 W3"/>
                <a:ea typeface="腾讯体 W3"/>
                <a:cs typeface="+mn-cs"/>
              </a:rPr>
              <a:t>特定拓扑结构</a:t>
            </a:r>
            <a:r>
              <a:rPr lang="en-US" b="1">
                <a:solidFill>
                  <a:schemeClr val="tx1">
                    <a:alpha val="100000"/>
                  </a:schemeClr>
                </a:solidFill>
                <a:latin typeface="腾讯体 W3"/>
                <a:ea typeface="腾讯体 W3"/>
                <a:cs typeface="+mn-cs"/>
              </a:rPr>
              <a:t>E</a:t>
            </a:r>
            <a:r>
              <a:rPr lang="zh-CN">
                <a:latin typeface="腾讯体 W3"/>
                <a:ea typeface="腾讯体 W3"/>
                <a:cs typeface="+mn-cs"/>
              </a:rPr>
              <a:t>下，有最近邻相互作用的</a:t>
            </a:r>
            <a:r>
              <a:rPr lang="en-US">
                <a:latin typeface="腾讯体 W3"/>
                <a:ea typeface="腾讯体 W3"/>
                <a:cs typeface="+mn-cs"/>
              </a:rPr>
              <a:t>2D Ising </a:t>
            </a:r>
            <a:r>
              <a:rPr lang="zh-CN">
                <a:latin typeface="腾讯体 W3"/>
                <a:ea typeface="腾讯体 W3"/>
                <a:cs typeface="+mn-cs"/>
              </a:rPr>
              <a:t>模型哈密顿量：</a:t>
            </a:r>
            <a:endParaRPr/>
          </a:p>
          <a:p>
            <a:pPr>
              <a:buFont typeface="Arial" panose="020B0604020202020204" pitchFamily="34" charset="0"/>
              <a:buNone/>
            </a:pPr>
            <a:endParaRPr lang="en-US">
              <a:latin typeface="腾讯体 W3"/>
              <a:ea typeface="腾讯体 W3"/>
              <a:cs typeface="+mn-cs"/>
            </a:endParaRPr>
          </a:p>
          <a:p>
            <a:pPr>
              <a:buFont typeface="Arial" panose="020B0604020202020204" pitchFamily="34" charset="0"/>
              <a:buNone/>
            </a:pPr>
            <a:endParaRPr lang="en-US">
              <a:latin typeface="腾讯体 W3"/>
              <a:ea typeface="腾讯体 W3"/>
              <a:cs typeface="+mn-cs"/>
            </a:endParaRPr>
          </a:p>
          <a:p>
            <a:pPr>
              <a:buFont typeface="Arial" panose="020B0604020202020204" pitchFamily="34" charset="0"/>
              <a:buNone/>
            </a:pPr>
            <a:r>
              <a:rPr lang="en-US">
                <a:latin typeface="腾讯体 W3"/>
                <a:ea typeface="腾讯体 W3"/>
                <a:cs typeface="+mn-cs"/>
              </a:rPr>
              <a:t>Ising </a:t>
            </a:r>
            <a:r>
              <a:rPr lang="zh-CN">
                <a:latin typeface="腾讯体 W3"/>
                <a:ea typeface="腾讯体 W3"/>
                <a:cs typeface="+mn-cs"/>
              </a:rPr>
              <a:t>模型中，比特只能取</a:t>
            </a:r>
            <a:r>
              <a:rPr lang="zh-CN" b="1">
                <a:solidFill>
                  <a:schemeClr val="tx1">
                    <a:alpha val="100000"/>
                  </a:schemeClr>
                </a:solidFill>
                <a:latin typeface="腾讯体 W3"/>
                <a:ea typeface="腾讯体 W3"/>
                <a:cs typeface="+mn-cs"/>
              </a:rPr>
              <a:t>向上</a:t>
            </a:r>
            <a:r>
              <a:rPr lang="zh-CN">
                <a:latin typeface="腾讯体 W3"/>
                <a:ea typeface="腾讯体 W3"/>
                <a:cs typeface="+mn-cs"/>
              </a:rPr>
              <a:t>或</a:t>
            </a:r>
            <a:r>
              <a:rPr lang="zh-CN" b="1">
                <a:solidFill>
                  <a:schemeClr val="tx1">
                    <a:alpha val="100000"/>
                  </a:schemeClr>
                </a:solidFill>
                <a:latin typeface="腾讯体 W3"/>
                <a:ea typeface="腾讯体 W3"/>
                <a:cs typeface="+mn-cs"/>
              </a:rPr>
              <a:t>向下</a:t>
            </a:r>
            <a:r>
              <a:rPr lang="zh-CN">
                <a:latin typeface="腾讯体 W3"/>
                <a:ea typeface="腾讯体 W3"/>
                <a:cs typeface="+mn-cs"/>
              </a:rPr>
              <a:t>两个方向，与最大割问题对应。</a:t>
            </a:r>
            <a:endParaRPr/>
          </a:p>
          <a:p>
            <a:pPr>
              <a:buFont typeface="Arial" panose="020B0604020202020204" pitchFamily="34" charset="0"/>
              <a:buNone/>
            </a:pPr>
            <a:r>
              <a:rPr lang="zh-CN">
                <a:latin typeface="腾讯体 W3"/>
                <a:ea typeface="腾讯体 W3"/>
                <a:cs typeface="+mn-cs"/>
              </a:rPr>
              <a:t>求解出在该哈密顿量下的</a:t>
            </a:r>
            <a:r>
              <a:rPr lang="zh-CN" b="1">
                <a:solidFill>
                  <a:schemeClr val="tx1">
                    <a:alpha val="100000"/>
                  </a:schemeClr>
                </a:solidFill>
                <a:latin typeface="腾讯体 W3"/>
                <a:ea typeface="腾讯体 W3"/>
                <a:cs typeface="+mn-cs"/>
              </a:rPr>
              <a:t>本征态</a:t>
            </a:r>
            <a:r>
              <a:rPr lang="zh-CN">
                <a:latin typeface="腾讯体 W3"/>
                <a:ea typeface="腾讯体 W3"/>
                <a:cs typeface="+mn-cs"/>
              </a:rPr>
              <a:t>，即可解决问题</a:t>
            </a:r>
            <a:endParaRPr/>
          </a:p>
          <a:p>
            <a:pPr>
              <a:buFont typeface="Arial" panose="020B0604020202020204" pitchFamily="34" charset="0"/>
              <a:buNone/>
            </a:pPr>
            <a:r>
              <a:rPr lang="zh-CN">
                <a:latin typeface="腾讯体 W3"/>
                <a:ea typeface="腾讯体 W3"/>
                <a:cs typeface="+mn-cs"/>
              </a:rPr>
              <a:t>例：态函数</a:t>
            </a:r>
            <a:r>
              <a:rPr lang="en-US">
                <a:latin typeface="腾讯体 W3"/>
                <a:ea typeface="腾讯体 W3"/>
                <a:cs typeface="+mn-cs"/>
              </a:rPr>
              <a:t>                   </a:t>
            </a:r>
            <a:r>
              <a:rPr lang="zh-CN">
                <a:latin typeface="腾讯体 W3"/>
                <a:ea typeface="腾讯体 W3"/>
                <a:cs typeface="+mn-cs"/>
              </a:rPr>
              <a:t>与右上图对应</a:t>
            </a:r>
            <a:endParaRPr/>
          </a:p>
          <a:p>
            <a:pPr>
              <a:buFont typeface="Arial" panose="020B0604020202020204" pitchFamily="34" charset="0"/>
              <a:buNone/>
            </a:pPr>
            <a:r>
              <a:rPr lang="zh-CN">
                <a:latin typeface="腾讯体 W3"/>
                <a:ea typeface="腾讯体 W3"/>
                <a:cs typeface="+mn-cs"/>
              </a:rPr>
              <a:t>直接求解与经典方法没差别，量子多体理论告诉我们可以使用</a:t>
            </a:r>
            <a:r>
              <a:rPr lang="zh-CN" b="1">
                <a:solidFill>
                  <a:schemeClr val="tx1">
                    <a:alpha val="100000"/>
                  </a:schemeClr>
                </a:solidFill>
                <a:latin typeface="腾讯体 W3"/>
                <a:ea typeface="腾讯体 W3"/>
                <a:cs typeface="+mn-cs"/>
              </a:rPr>
              <a:t>绝热演化</a:t>
            </a:r>
            <a:r>
              <a:rPr lang="zh-CN">
                <a:latin typeface="腾讯体 W3"/>
                <a:ea typeface="腾讯体 W3"/>
                <a:cs typeface="+mn-cs"/>
              </a:rPr>
              <a:t>，从一个容易求解的哈密顿量出发，</a:t>
            </a:r>
            <a:r>
              <a:rPr lang="zh-CN" b="1">
                <a:solidFill>
                  <a:schemeClr val="tx1">
                    <a:alpha val="100000"/>
                  </a:schemeClr>
                </a:solidFill>
                <a:latin typeface="腾讯体 W3"/>
                <a:ea typeface="腾讯体 W3"/>
                <a:cs typeface="+mn-cs"/>
              </a:rPr>
              <a:t>缓慢地</a:t>
            </a:r>
            <a:r>
              <a:rPr lang="zh-CN" b="0">
                <a:solidFill>
                  <a:schemeClr val="tx1">
                    <a:alpha val="100000"/>
                  </a:schemeClr>
                </a:solidFill>
                <a:latin typeface="腾讯体 W3"/>
                <a:ea typeface="腾讯体 W3"/>
                <a:cs typeface="+mn-cs"/>
              </a:rPr>
              <a:t>变化哈密顿量</a:t>
            </a:r>
            <a:r>
              <a:rPr lang="zh-CN">
                <a:latin typeface="腾讯体 W3"/>
                <a:ea typeface="腾讯体 W3"/>
                <a:cs typeface="+mn-cs"/>
              </a:rPr>
              <a:t>，从而量子态也会演化为需要的态函数</a:t>
            </a:r>
            <a:endParaRPr/>
          </a:p>
          <a:p>
            <a:pPr>
              <a:buFont typeface="Arial" panose="020B0604020202020204" pitchFamily="34" charset="0"/>
              <a:buNone/>
            </a:pPr>
            <a:endParaRPr lang="en-US">
              <a:latin typeface="腾讯体 W3"/>
              <a:ea typeface="腾讯体 W3"/>
              <a:cs typeface="+mn-cs"/>
            </a:endParaRPr>
          </a:p>
          <a:p>
            <a:pPr>
              <a:buFont typeface="Arial" panose="020B0604020202020204" pitchFamily="34" charset="0"/>
              <a:buNone/>
            </a:pPr>
            <a:endParaRPr lang="en-US">
              <a:latin typeface="腾讯体 W3"/>
              <a:ea typeface="腾讯体 W3"/>
              <a:cs typeface="+mn-cs"/>
            </a:endParaRPr>
          </a:p>
          <a:p>
            <a:pPr>
              <a:buFont typeface="Arial" panose="020B0604020202020204" pitchFamily="34" charset="0"/>
              <a:buNone/>
            </a:pPr>
            <a:endParaRPr lang="zh-CN">
              <a:latin typeface="腾讯体 W3"/>
              <a:ea typeface="腾讯体 W3"/>
              <a:cs typeface="+mn-cs"/>
            </a:endParaRPr>
          </a:p>
          <a:p>
            <a:pPr>
              <a:buFont typeface="Arial" panose="020B0604020202020204" pitchFamily="34" charset="0"/>
              <a:buNone/>
            </a:pPr>
            <a:endParaRPr lang="zh-CN">
              <a:latin typeface="腾讯体 W3"/>
              <a:ea typeface="腾讯体 W3"/>
              <a:cs typeface="+mn-cs"/>
            </a:endParaRPr>
          </a:p>
        </p:txBody>
      </p:sp>
      <p:pic>
        <p:nvPicPr>
          <p:cNvPr id="63" name="Graphic 62"/>
          <p:cNvPicPr/>
          <p:nvPr/>
        </p:nvPicPr>
        <p:blipFill>
          <a:blip r:embed="rId3">
            <a:extLst>
              <a:ext uri="{96DAC541-7B7A-43D3-8B79-37D633B846F1}">
                <asvg:svgBlip xmlns:asvg="http://schemas.microsoft.com/office/drawing/2016/SVG/main" r:embed="rId4"/>
              </a:ext>
            </a:extLst>
          </a:blip>
          <a:stretch>
            <a:fillRect/>
          </a:stretch>
        </p:blipFill>
        <p:spPr>
          <a:xfrm>
            <a:off x="3807363" y="1922313"/>
            <a:ext cx="2889294" cy="787989"/>
          </a:xfrm>
          <a:prstGeom prst="rect">
            <a:avLst/>
          </a:prstGeom>
        </p:spPr>
      </p:pic>
      <p:pic>
        <p:nvPicPr>
          <p:cNvPr id="64" name="Graphic 63"/>
          <p:cNvPicPr/>
          <p:nvPr/>
        </p:nvPicPr>
        <p:blipFill>
          <a:blip r:embed="rId5">
            <a:alphaModFix/>
            <a:extLst>
              <a:ext uri="{96DAC541-7B7A-43D3-8B79-37D633B846F1}">
                <asvg:svgBlip xmlns:asvg="http://schemas.microsoft.com/office/drawing/2016/SVG/main" r:embed="rId6"/>
              </a:ext>
            </a:extLst>
          </a:blip>
          <a:srcRect/>
          <a:stretch>
            <a:fillRect/>
          </a:stretch>
        </p:blipFill>
        <p:spPr>
          <a:xfrm>
            <a:off x="13623558" y="-634740"/>
            <a:ext cx="1194710" cy="266698"/>
          </a:xfrm>
          <a:prstGeom prst="rect">
            <a:avLst/>
          </a:prstGeom>
        </p:spPr>
      </p:pic>
      <p:sp>
        <p:nvSpPr>
          <p:cNvPr id="65" name="标题 1"/>
          <p:cNvSpPr txBox="1">
            <a:spLocks noGrp="1"/>
          </p:cNvSpPr>
          <p:nvPr/>
        </p:nvSpPr>
        <p:spPr>
          <a:xfrm>
            <a:off x="756803" y="-278342"/>
            <a:ext cx="10515600" cy="1325563"/>
          </a:xfrm>
          <a:prstGeom prst="rect">
            <a:avLst/>
          </a:prstGeom>
          <a:ln/>
        </p:spPr>
        <p:txBody>
          <a:bodyPr anchor="b"/>
          <a:lstStyle>
            <a:lvl1pPr algn="l" defTabSz="914400" rtl="0" eaLnBrk="1" latinLnBrk="0" hangingPunct="1">
              <a:lnSpc>
                <a:spcPct val="90000"/>
              </a:lnSpc>
              <a:spcBef>
                <a:spcPct val="1"/>
              </a:spcBef>
              <a:buNone/>
              <a:defRPr sz="6000" kern="1200">
                <a:solidFill>
                  <a:srgbClr val="000000"/>
                </a:solidFill>
                <a:latin typeface="等线 Light"/>
                <a:ea typeface="等线 Light"/>
                <a:cs typeface="+mj-cs"/>
              </a:defRPr>
            </a:lvl1pPr>
          </a:lstStyle>
          <a:p>
            <a:pPr algn="l" defTabSz="914400">
              <a:lnSpc>
                <a:spcPct val="90000"/>
              </a:lnSpc>
              <a:spcBef>
                <a:spcPct val="1"/>
              </a:spcBef>
              <a:buNone/>
              <a:defRPr sz="6000">
                <a:solidFill>
                  <a:srgbClr val="000000">
                    <a:alpha val="100000"/>
                  </a:srgbClr>
                </a:solidFill>
                <a:latin typeface="等线 Light"/>
                <a:ea typeface="等线 Light"/>
                <a:cs typeface="+mj-cs"/>
              </a:defRPr>
            </a:pPr>
            <a:r>
              <a:rPr lang="zh-CN" sz="4400" b="1">
                <a:latin typeface="腾讯体 W3"/>
                <a:ea typeface="腾讯体 W3"/>
                <a:cs typeface="+mj-cs"/>
              </a:rPr>
              <a:t>最大割问题与量子体系</a:t>
            </a:r>
            <a:endParaRPr/>
          </a:p>
        </p:txBody>
      </p:sp>
      <p:cxnSp>
        <p:nvCxnSpPr>
          <p:cNvPr id="66" name="Straight Arrow Connector 65"/>
          <p:cNvCxnSpPr/>
          <p:nvPr/>
        </p:nvCxnSpPr>
        <p:spPr>
          <a:xfrm>
            <a:off x="756803" y="1206299"/>
            <a:ext cx="5660829" cy="0"/>
          </a:xfrm>
          <a:prstGeom prst="straightConnector1">
            <a:avLst/>
          </a:prstGeom>
          <a:ln w="25400">
            <a:solidFill>
              <a:srgbClr val="000000">
                <a:alpha val="100000"/>
              </a:srgbClr>
            </a:solidFill>
            <a:prstDash val="solid"/>
            <a:headEnd/>
            <a:tailEnd/>
          </a:ln>
        </p:spPr>
      </p:cxnSp>
      <p:pic>
        <p:nvPicPr>
          <p:cNvPr id="67" name="Graphic 66"/>
          <p:cNvPicPr/>
          <p:nvPr/>
        </p:nvPicPr>
        <p:blipFill>
          <a:blip r:embed="rId7">
            <a:alphaModFix/>
            <a:extLst>
              <a:ext uri="{96DAC541-7B7A-43D3-8B79-37D633B846F1}">
                <asvg:svgBlip xmlns:asvg="http://schemas.microsoft.com/office/drawing/2016/SVG/main" r:embed="rId8"/>
              </a:ext>
            </a:extLst>
          </a:blip>
          <a:srcRect/>
          <a:stretch>
            <a:fillRect/>
          </a:stretch>
        </p:blipFill>
        <p:spPr>
          <a:xfrm>
            <a:off x="2307269" y="3715776"/>
            <a:ext cx="1500094" cy="321448"/>
          </a:xfrm>
          <a:prstGeom prst="rect">
            <a:avLst/>
          </a:prstGeom>
        </p:spPr>
      </p:pic>
      <p:pic>
        <p:nvPicPr>
          <p:cNvPr id="68" name="Picture 67"/>
          <p:cNvPicPr>
            <a:picLocks noChangeAspect="1"/>
          </p:cNvPicPr>
          <p:nvPr/>
        </p:nvPicPr>
        <p:blipFill>
          <a:blip r:embed="rId9"/>
          <a:stretch>
            <a:fillRect/>
          </a:stretch>
        </p:blipFill>
        <p:spPr>
          <a:xfrm>
            <a:off x="8848339" y="127000"/>
            <a:ext cx="3105110" cy="2792478"/>
          </a:xfrm>
          <a:prstGeom prst="rect">
            <a:avLst/>
          </a:prstGeom>
        </p:spPr>
      </p:pic>
      <p:pic>
        <p:nvPicPr>
          <p:cNvPr id="69" name="Graphic 68"/>
          <p:cNvPicPr/>
          <p:nvPr/>
        </p:nvPicPr>
        <p:blipFill>
          <a:blip r:embed="rId10">
            <a:extLst>
              <a:ext uri="{96DAC541-7B7A-43D3-8B79-37D633B846F1}">
                <asvg:svgBlip xmlns:asvg="http://schemas.microsoft.com/office/drawing/2016/SVG/main" r:embed="rId11"/>
              </a:ext>
            </a:extLst>
          </a:blip>
          <a:stretch>
            <a:fillRect/>
          </a:stretch>
        </p:blipFill>
        <p:spPr>
          <a:xfrm>
            <a:off x="1122346" y="5269006"/>
            <a:ext cx="2369846" cy="559547"/>
          </a:xfrm>
          <a:prstGeom prst="rect">
            <a:avLst/>
          </a:prstGeom>
        </p:spPr>
      </p:pic>
      <p:pic>
        <p:nvPicPr>
          <p:cNvPr id="70" name="Graphic 69"/>
          <p:cNvPicPr/>
          <p:nvPr/>
        </p:nvPicPr>
        <p:blipFill>
          <a:blip r:embed="rId12">
            <a:extLst>
              <a:ext uri="{96DAC541-7B7A-43D3-8B79-37D633B846F1}">
                <asvg:svgBlip xmlns:asvg="http://schemas.microsoft.com/office/drawing/2016/SVG/main" r:embed="rId13"/>
              </a:ext>
            </a:extLst>
          </a:blip>
          <a:stretch>
            <a:fillRect/>
          </a:stretch>
        </p:blipFill>
        <p:spPr>
          <a:xfrm>
            <a:off x="980537" y="5945250"/>
            <a:ext cx="2653465" cy="527422"/>
          </a:xfrm>
          <a:prstGeom prst="rect">
            <a:avLst/>
          </a:prstGeom>
        </p:spPr>
      </p:pic>
      <p:pic>
        <p:nvPicPr>
          <p:cNvPr id="71" name="Graphic 70"/>
          <p:cNvPicPr/>
          <p:nvPr/>
        </p:nvPicPr>
        <p:blipFill>
          <a:blip r:embed="rId14">
            <a:extLst>
              <a:ext uri="{96DAC541-7B7A-43D3-8B79-37D633B846F1}">
                <asvg:svgBlip xmlns:asvg="http://schemas.microsoft.com/office/drawing/2016/SVG/main" r:embed="rId15"/>
              </a:ext>
            </a:extLst>
          </a:blip>
          <a:stretch>
            <a:fillRect/>
          </a:stretch>
        </p:blipFill>
        <p:spPr>
          <a:xfrm>
            <a:off x="4143791" y="5351743"/>
            <a:ext cx="4181371" cy="394073"/>
          </a:xfrm>
          <a:prstGeom prst="rect">
            <a:avLst/>
          </a:prstGeom>
        </p:spPr>
      </p:pic>
      <p:pic>
        <p:nvPicPr>
          <p:cNvPr id="72" name="Graphic 71"/>
          <p:cNvPicPr/>
          <p:nvPr/>
        </p:nvPicPr>
        <p:blipFill>
          <a:blip r:embed="rId16">
            <a:extLst>
              <a:ext uri="{96DAC541-7B7A-43D3-8B79-37D633B846F1}">
                <asvg:svgBlip xmlns:asvg="http://schemas.microsoft.com/office/drawing/2016/SVG/main" r:embed="rId17"/>
              </a:ext>
            </a:extLst>
          </a:blip>
          <a:stretch>
            <a:fillRect/>
          </a:stretch>
        </p:blipFill>
        <p:spPr>
          <a:xfrm>
            <a:off x="7278256" y="551921"/>
            <a:ext cx="1422400" cy="495300"/>
          </a:xfrm>
          <a:prstGeom prst="rect">
            <a:avLst/>
          </a:prstGeom>
        </p:spPr>
      </p:pic>
      <p:pic>
        <p:nvPicPr>
          <p:cNvPr id="73" name="Graphic 72"/>
          <p:cNvPicPr/>
          <p:nvPr/>
        </p:nvPicPr>
        <p:blipFill>
          <a:blip r:embed="rId18">
            <a:extLst>
              <a:ext uri="{96DAC541-7B7A-43D3-8B79-37D633B846F1}">
                <asvg:svgBlip xmlns:asvg="http://schemas.microsoft.com/office/drawing/2016/SVG/main" r:embed="rId19"/>
              </a:ext>
            </a:extLst>
          </a:blip>
          <a:stretch>
            <a:fillRect/>
          </a:stretch>
        </p:blipFill>
        <p:spPr>
          <a:xfrm>
            <a:off x="3551604" y="5989222"/>
            <a:ext cx="8401845" cy="4394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标题 1"/>
          <p:cNvSpPr>
            <a:spLocks noGrp="1"/>
          </p:cNvSpPr>
          <p:nvPr>
            <p:ph type="title"/>
          </p:nvPr>
        </p:nvSpPr>
        <p:spPr>
          <a:prstGeom prst="rect">
            <a:avLst/>
          </a:prstGeom>
        </p:spPr>
        <p:txBody>
          <a:bodyPr/>
          <a:lstStyle/>
          <a:p>
            <a:endParaRPr/>
          </a:p>
        </p:txBody>
      </p:sp>
      <p:pic>
        <p:nvPicPr>
          <p:cNvPr id="76" name="Picture 75"/>
          <p:cNvPicPr>
            <a:picLocks noChangeAspect="1"/>
          </p:cNvPicPr>
          <p:nvPr/>
        </p:nvPicPr>
        <p:blipFill>
          <a:blip r:embed="rId2"/>
          <a:stretch>
            <a:fillRect/>
          </a:stretch>
        </p:blipFill>
        <p:spPr>
          <a:xfrm>
            <a:off x="0" y="0"/>
            <a:ext cx="12192000" cy="6858000"/>
          </a:xfrm>
          <a:prstGeom prst="rect">
            <a:avLst/>
          </a:prstGeom>
        </p:spPr>
      </p:pic>
      <p:pic>
        <p:nvPicPr>
          <p:cNvPr id="77" name="Picture 76"/>
          <p:cNvPicPr>
            <a:picLocks noChangeAspect="1"/>
          </p:cNvPicPr>
          <p:nvPr/>
        </p:nvPicPr>
        <p:blipFill>
          <a:blip r:embed="rId3"/>
          <a:stretch>
            <a:fillRect/>
          </a:stretch>
        </p:blipFill>
        <p:spPr>
          <a:xfrm>
            <a:off x="3367631" y="819175"/>
            <a:ext cx="1377795" cy="1864330"/>
          </a:xfrm>
          <a:prstGeom prst="rect">
            <a:avLst/>
          </a:prstGeom>
        </p:spPr>
      </p:pic>
      <p:pic>
        <p:nvPicPr>
          <p:cNvPr id="78" name="Picture 77"/>
          <p:cNvPicPr>
            <a:picLocks noChangeAspect="1"/>
          </p:cNvPicPr>
          <p:nvPr/>
        </p:nvPicPr>
        <p:blipFill>
          <a:blip r:embed="rId4"/>
          <a:stretch>
            <a:fillRect/>
          </a:stretch>
        </p:blipFill>
        <p:spPr>
          <a:xfrm>
            <a:off x="0" y="0"/>
            <a:ext cx="12192000" cy="6858000"/>
          </a:xfrm>
          <a:prstGeom prst="rect">
            <a:avLst/>
          </a:prstGeom>
        </p:spPr>
      </p:pic>
      <p:pic>
        <p:nvPicPr>
          <p:cNvPr id="79" name="Content Placeholder 78"/>
          <p:cNvPicPr>
            <a:picLocks noGrp="1" noChangeAspect="1"/>
          </p:cNvPicPr>
          <p:nvPr>
            <p:ph idx="1"/>
          </p:nvPr>
        </p:nvPicPr>
        <p:blipFill>
          <a:blip r:embed="rId3"/>
          <a:stretch>
            <a:fillRect/>
          </a:stretch>
        </p:blipFill>
        <p:spPr>
          <a:xfrm>
            <a:off x="3367631" y="908378"/>
            <a:ext cx="1377795" cy="17751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标题 1"/>
          <p:cNvSpPr>
            <a:spLocks noGrp="1"/>
          </p:cNvSpPr>
          <p:nvPr>
            <p:ph type="title"/>
          </p:nvPr>
        </p:nvSpPr>
        <p:spPr>
          <a:prstGeom prst="rect">
            <a:avLst/>
          </a:prstGeom>
        </p:spPr>
        <p:txBody>
          <a:bodyPr/>
          <a:lstStyle/>
          <a:p>
            <a:pPr>
              <a:buNone/>
            </a:pPr>
            <a:r>
              <a:rPr lang="zh-CN" sz="6600" b="1">
                <a:latin typeface="腾讯体 W3"/>
                <a:ea typeface="腾讯体 W3"/>
                <a:cs typeface="+mj-cs"/>
              </a:rPr>
              <a:t>目录</a:t>
            </a:r>
            <a:endParaRPr/>
          </a:p>
        </p:txBody>
      </p:sp>
      <p:sp>
        <p:nvSpPr>
          <p:cNvPr id="82" name="内容占位符 2"/>
          <p:cNvSpPr>
            <a:spLocks noGrp="1"/>
          </p:cNvSpPr>
          <p:nvPr>
            <p:ph idx="1"/>
          </p:nvPr>
        </p:nvSpPr>
        <p:spPr>
          <a:xfrm>
            <a:off x="2718116" y="1690688"/>
            <a:ext cx="10515600" cy="5532693"/>
          </a:xfrm>
          <a:prstGeom prst="rect">
            <a:avLst/>
          </a:prstGeom>
          <a:noFill/>
          <a:ln w="0"/>
        </p:spPr>
        <p:txBody>
          <a:bodyPr/>
          <a:lstStyle/>
          <a:p>
            <a:pPr marL="228600" indent="-228600" algn="l" defTabSz="914400">
              <a:lnSpc>
                <a:spcPct val="114999"/>
              </a:lnSpc>
              <a:buFont typeface="Arial" panose="020B0604020202020204" pitchFamily="34" charset="0"/>
              <a:buAutoNum type="arabicPeriod"/>
            </a:pPr>
            <a:r>
              <a:rPr lang="zh-CN" sz="4400">
                <a:solidFill>
                  <a:schemeClr val="tx1">
                    <a:alpha val="100000"/>
                  </a:schemeClr>
                </a:solidFill>
                <a:latin typeface="腾讯体 W3"/>
                <a:ea typeface="腾讯体 W3"/>
                <a:cs typeface="+mn-cs"/>
              </a:rPr>
              <a:t>量子科技</a:t>
            </a:r>
            <a:endParaRPr/>
          </a:p>
          <a:p>
            <a:pPr marL="228600" indent="-228600" algn="l" defTabSz="914400">
              <a:lnSpc>
                <a:spcPct val="114999"/>
              </a:lnSpc>
              <a:buFont typeface="Arial" panose="020B0604020202020204" pitchFamily="34" charset="0"/>
              <a:buAutoNum type="arabicPeriod"/>
            </a:pPr>
            <a:r>
              <a:rPr lang="zh-CN" sz="4400">
                <a:solidFill>
                  <a:schemeClr val="tx1">
                    <a:alpha val="100000"/>
                  </a:schemeClr>
                </a:solidFill>
                <a:latin typeface="腾讯体 W3"/>
                <a:ea typeface="腾讯体 W3"/>
                <a:cs typeface="+mn-cs"/>
              </a:rPr>
              <a:t>量子算法：</a:t>
            </a:r>
            <a:r>
              <a:rPr lang="zh-CN" sz="4400" b="0">
                <a:latin typeface="腾讯体 W3"/>
                <a:ea typeface="腾讯体 W3"/>
                <a:cs typeface="+mj-cs"/>
              </a:rPr>
              <a:t>最大割问题</a:t>
            </a:r>
            <a:r>
              <a:rPr lang="en-US" sz="4400">
                <a:solidFill>
                  <a:schemeClr val="tx1">
                    <a:alpha val="100000"/>
                  </a:schemeClr>
                </a:solidFill>
                <a:latin typeface="腾讯体 W3"/>
                <a:ea typeface="腾讯体 W3"/>
                <a:cs typeface="+mn-cs"/>
              </a:rPr>
              <a:t> </a:t>
            </a:r>
            <a:endParaRPr/>
          </a:p>
          <a:p>
            <a:pPr marL="228600" indent="-228600" algn="l" defTabSz="914400">
              <a:lnSpc>
                <a:spcPct val="114999"/>
              </a:lnSpc>
              <a:buFont typeface="Arial" panose="020B0604020202020204" pitchFamily="34" charset="0"/>
              <a:buAutoNum type="arabicPeriod"/>
            </a:pPr>
            <a:r>
              <a:rPr lang="zh-CN" sz="4400">
                <a:solidFill>
                  <a:schemeClr val="tx1">
                    <a:alpha val="100000"/>
                  </a:schemeClr>
                </a:solidFill>
                <a:latin typeface="腾讯体 W3"/>
                <a:ea typeface="腾讯体 W3"/>
                <a:cs typeface="+mn-cs"/>
              </a:rPr>
              <a:t>量子编译：拓扑与优化</a:t>
            </a:r>
            <a:endParaRPr/>
          </a:p>
          <a:p>
            <a:pPr marL="228600" indent="-228600" algn="l" defTabSz="914400">
              <a:lnSpc>
                <a:spcPct val="114999"/>
              </a:lnSpc>
              <a:buFont typeface="Arial" panose="020B0604020202020204" pitchFamily="34" charset="0"/>
              <a:buAutoNum type="arabicPeriod"/>
            </a:pPr>
            <a:r>
              <a:rPr lang="zh-CN" sz="4400">
                <a:solidFill>
                  <a:schemeClr val="tx1">
                    <a:alpha val="100000"/>
                  </a:schemeClr>
                </a:solidFill>
                <a:latin typeface="腾讯体 W3"/>
                <a:ea typeface="腾讯体 W3"/>
                <a:cs typeface="+mn-cs"/>
              </a:rPr>
              <a:t>量子降噪：</a:t>
            </a:r>
            <a:r>
              <a:rPr lang="en-US" sz="4400">
                <a:solidFill>
                  <a:schemeClr val="tx1">
                    <a:alpha val="100000"/>
                  </a:schemeClr>
                </a:solidFill>
                <a:latin typeface="腾讯体 W3"/>
                <a:ea typeface="腾讯体 W3"/>
                <a:cs typeface="+mn-cs"/>
              </a:rPr>
              <a:t>REM</a:t>
            </a:r>
            <a:r>
              <a:rPr lang="zh-CN" sz="4400">
                <a:solidFill>
                  <a:schemeClr val="tx1">
                    <a:alpha val="100000"/>
                  </a:schemeClr>
                </a:solidFill>
                <a:latin typeface="腾讯体 W3"/>
                <a:ea typeface="腾讯体 W3"/>
                <a:cs typeface="+mn-cs"/>
              </a:rPr>
              <a:t>与</a:t>
            </a:r>
            <a:r>
              <a:rPr lang="en-US" sz="4400">
                <a:solidFill>
                  <a:schemeClr val="tx1">
                    <a:alpha val="100000"/>
                  </a:schemeClr>
                </a:solidFill>
                <a:latin typeface="腾讯体 W3"/>
                <a:ea typeface="腾讯体 W3"/>
                <a:cs typeface="+mn-cs"/>
              </a:rPr>
              <a:t>ZNE</a:t>
            </a:r>
            <a:endParaRPr/>
          </a:p>
          <a:p>
            <a:pPr marL="228600" indent="-228600" algn="l" defTabSz="914400">
              <a:lnSpc>
                <a:spcPct val="114999"/>
              </a:lnSpc>
              <a:buFont typeface="Arial" panose="020B0604020202020204" pitchFamily="34" charset="0"/>
              <a:buAutoNum type="arabicPeriod"/>
            </a:pPr>
            <a:r>
              <a:rPr lang="zh-CN" sz="4400">
                <a:solidFill>
                  <a:schemeClr val="tx1">
                    <a:alpha val="100000"/>
                  </a:schemeClr>
                </a:solidFill>
                <a:latin typeface="腾讯体 W3"/>
                <a:ea typeface="腾讯体 W3"/>
                <a:cs typeface="+mn-cs"/>
              </a:rPr>
              <a:t>量子真机：实验集成</a:t>
            </a:r>
            <a:endParaRPr/>
          </a:p>
          <a:p>
            <a:pPr marL="228600" indent="-228600" algn="l" defTabSz="914400">
              <a:lnSpc>
                <a:spcPct val="114999"/>
              </a:lnSpc>
              <a:buFont typeface="Arial" panose="020B0604020202020204" pitchFamily="34" charset="0"/>
              <a:buAutoNum type="arabicPeriod"/>
            </a:pPr>
            <a:endParaRPr lang="en-US" sz="4400">
              <a:solidFill>
                <a:schemeClr val="tx1">
                  <a:alpha val="100000"/>
                </a:schemeClr>
              </a:solidFill>
              <a:latin typeface="腾讯体 W3"/>
              <a:ea typeface="腾讯体 W3"/>
              <a:cs typeface="+mn-cs"/>
            </a:endParaRPr>
          </a:p>
          <a:p>
            <a:pPr marL="228600" indent="-228600" algn="l" defTabSz="914400">
              <a:lnSpc>
                <a:spcPct val="114999"/>
              </a:lnSpc>
              <a:buFont typeface="Arial" panose="020B0604020202020204" pitchFamily="34" charset="0"/>
              <a:buAutoNum type="arabicPeriod"/>
            </a:pPr>
            <a:endParaRPr lang="en-US" sz="4400">
              <a:solidFill>
                <a:schemeClr val="tx1">
                  <a:alpha val="100000"/>
                </a:schemeClr>
              </a:solidFill>
              <a:latin typeface="腾讯体 W3"/>
              <a:ea typeface="腾讯体 W3"/>
              <a:cs typeface="+mn-cs"/>
            </a:endParaRPr>
          </a:p>
        </p:txBody>
      </p:sp>
      <p:cxnSp>
        <p:nvCxnSpPr>
          <p:cNvPr id="83" name="Straight Arrow Connector 82"/>
          <p:cNvCxnSpPr/>
          <p:nvPr/>
        </p:nvCxnSpPr>
        <p:spPr>
          <a:xfrm>
            <a:off x="833701" y="1612699"/>
            <a:ext cx="1884415" cy="0"/>
          </a:xfrm>
          <a:prstGeom prst="straightConnector1">
            <a:avLst/>
          </a:prstGeom>
          <a:ln w="25400">
            <a:solidFill>
              <a:srgbClr val="000000">
                <a:alpha val="100000"/>
              </a:srgbClr>
            </a:solidFill>
            <a:prstDash val="solid"/>
            <a:headEnd/>
            <a:tailEn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标题 1"/>
          <p:cNvSpPr>
            <a:spLocks noGrp="1"/>
          </p:cNvSpPr>
          <p:nvPr>
            <p:ph type="title"/>
          </p:nvPr>
        </p:nvSpPr>
        <p:spPr>
          <a:prstGeom prst="rect">
            <a:avLst/>
          </a:prstGeom>
        </p:spPr>
        <p:txBody>
          <a:bodyPr/>
          <a:lstStyle/>
          <a:p>
            <a:pPr>
              <a:buNone/>
            </a:pPr>
            <a:r>
              <a:rPr lang="zh-CN" b="1">
                <a:latin typeface="腾讯体 W3"/>
                <a:ea typeface="腾讯体 W3"/>
              </a:rPr>
              <a:t>什么是量子科技？</a:t>
            </a:r>
            <a:endParaRPr/>
          </a:p>
        </p:txBody>
      </p:sp>
      <p:sp>
        <p:nvSpPr>
          <p:cNvPr id="86" name="内容占位符 2"/>
          <p:cNvSpPr>
            <a:spLocks noGrp="1"/>
          </p:cNvSpPr>
          <p:nvPr>
            <p:ph sz="half" idx="1"/>
          </p:nvPr>
        </p:nvSpPr>
        <p:spPr>
          <a:xfrm>
            <a:off x="837267" y="1690688"/>
            <a:ext cx="5515843" cy="4351338"/>
          </a:xfrm>
          <a:prstGeom prst="rect">
            <a:avLst/>
          </a:prstGeom>
        </p:spPr>
        <p:txBody>
          <a:bodyPr/>
          <a:lstStyle/>
          <a:p>
            <a:pPr marL="121157" indent="0" algn="l" defTabSz="914400">
              <a:lnSpc>
                <a:spcPct val="130000"/>
              </a:lnSpc>
              <a:buFont typeface="Arial" panose="020B0604020202020204" pitchFamily="34" charset="0"/>
              <a:buNone/>
            </a:pPr>
            <a:r>
              <a:rPr sz="2800" b="1">
                <a:latin typeface="腾讯体 W3"/>
                <a:ea typeface="腾讯体 W3"/>
                <a:cs typeface="+mn-cs"/>
              </a:rPr>
              <a:t>量子科技是什么？</a:t>
            </a:r>
            <a:endParaRPr/>
          </a:p>
          <a:p>
            <a:pPr marL="806958" lvl="1" algn="l" defTabSz="914400">
              <a:lnSpc>
                <a:spcPct val="130000"/>
              </a:lnSpc>
              <a:buFont typeface="Arial" charset="0"/>
              <a:buChar char="•"/>
            </a:pPr>
            <a:r>
              <a:rPr sz="2000" b="1">
                <a:solidFill>
                  <a:schemeClr val="tx1">
                    <a:lumMod val="75000"/>
                    <a:lumOff val="25000"/>
                    <a:alpha val="100000"/>
                  </a:schemeClr>
                </a:solidFill>
                <a:latin typeface="腾讯体 W3"/>
                <a:ea typeface="腾讯体 W3"/>
                <a:cs typeface="+mn-cs"/>
              </a:rPr>
              <a:t>量子科技</a:t>
            </a:r>
            <a:r>
              <a:rPr sz="2000">
                <a:solidFill>
                  <a:schemeClr val="tx1">
                    <a:lumMod val="75000"/>
                    <a:lumOff val="25000"/>
                    <a:alpha val="100000"/>
                  </a:schemeClr>
                </a:solidFill>
                <a:latin typeface="腾讯体 W3"/>
                <a:ea typeface="腾讯体 W3"/>
                <a:cs typeface="+mn-cs"/>
              </a:rPr>
              <a:t>：探索和利用微观世界的</a:t>
            </a:r>
            <a:r>
              <a:rPr lang="zh-CN" sz="2000">
                <a:solidFill>
                  <a:schemeClr val="tx1">
                    <a:lumMod val="75000"/>
                    <a:lumOff val="25000"/>
                    <a:alpha val="100000"/>
                  </a:schemeClr>
                </a:solidFill>
                <a:latin typeface="腾讯体 W3"/>
                <a:ea typeface="腾讯体 W3"/>
                <a:cs typeface="+mn-cs"/>
              </a:rPr>
              <a:t>技术</a:t>
            </a:r>
            <a:endParaRPr/>
          </a:p>
          <a:p>
            <a:pPr marL="806958" lvl="1" algn="l" defTabSz="914400">
              <a:lnSpc>
                <a:spcPct val="130000"/>
              </a:lnSpc>
              <a:buFont typeface="Arial" charset="0"/>
              <a:buChar char="•"/>
            </a:pPr>
            <a:r>
              <a:rPr sz="2000" b="1">
                <a:solidFill>
                  <a:schemeClr val="tx1">
                    <a:lumMod val="75000"/>
                    <a:lumOff val="25000"/>
                    <a:alpha val="100000"/>
                  </a:schemeClr>
                </a:solidFill>
                <a:latin typeface="腾讯体 W3"/>
                <a:ea typeface="腾讯体 W3"/>
                <a:cs typeface="+mn-cs"/>
              </a:rPr>
              <a:t>量子</a:t>
            </a:r>
            <a:r>
              <a:rPr sz="2000">
                <a:solidFill>
                  <a:schemeClr val="tx1">
                    <a:lumMod val="75000"/>
                    <a:lumOff val="25000"/>
                    <a:alpha val="100000"/>
                  </a:schemeClr>
                </a:solidFill>
                <a:latin typeface="腾讯体 W3"/>
                <a:ea typeface="腾讯体 W3"/>
                <a:cs typeface="+mn-cs"/>
              </a:rPr>
              <a:t>：是</a:t>
            </a:r>
            <a:r>
              <a:rPr lang="zh-CN" sz="2000">
                <a:solidFill>
                  <a:schemeClr val="tx1">
                    <a:lumMod val="75000"/>
                    <a:lumOff val="25000"/>
                    <a:alpha val="100000"/>
                  </a:schemeClr>
                </a:solidFill>
                <a:latin typeface="腾讯体 W3"/>
                <a:ea typeface="腾讯体 W3"/>
                <a:cs typeface="+mn-cs"/>
              </a:rPr>
              <a:t>离散</a:t>
            </a:r>
            <a:r>
              <a:rPr sz="2000">
                <a:solidFill>
                  <a:schemeClr val="tx1">
                    <a:lumMod val="75000"/>
                    <a:lumOff val="25000"/>
                    <a:alpha val="100000"/>
                  </a:schemeClr>
                </a:solidFill>
                <a:latin typeface="腾讯体 W3"/>
                <a:ea typeface="腾讯体 W3"/>
                <a:cs typeface="+mn-cs"/>
              </a:rPr>
              <a:t>的</a:t>
            </a:r>
            <a:r>
              <a:rPr lang="zh-CN" sz="2000">
                <a:solidFill>
                  <a:schemeClr val="tx1">
                    <a:lumMod val="75000"/>
                    <a:lumOff val="25000"/>
                    <a:alpha val="100000"/>
                  </a:schemeClr>
                </a:solidFill>
                <a:latin typeface="腾讯体 W3"/>
                <a:ea typeface="腾讯体 W3"/>
                <a:cs typeface="+mn-cs"/>
              </a:rPr>
              <a:t>电荷、能级、角动量</a:t>
            </a:r>
            <a:r>
              <a:rPr lang="en-US" sz="2000">
                <a:solidFill>
                  <a:schemeClr val="tx1">
                    <a:lumMod val="75000"/>
                    <a:lumOff val="25000"/>
                    <a:alpha val="100000"/>
                  </a:schemeClr>
                </a:solidFill>
                <a:latin typeface="腾讯体 W3"/>
                <a:ea typeface="腾讯体 W3"/>
                <a:cs typeface="+mn-cs"/>
              </a:rPr>
              <a:t>……</a:t>
            </a:r>
            <a:endParaRPr/>
          </a:p>
          <a:p>
            <a:pPr marL="806958" lvl="1" algn="l" defTabSz="914400">
              <a:lnSpc>
                <a:spcPct val="130000"/>
              </a:lnSpc>
              <a:buFont typeface="Arial" charset="0"/>
              <a:buChar char="•"/>
            </a:pPr>
            <a:r>
              <a:rPr sz="2000" b="1">
                <a:solidFill>
                  <a:schemeClr val="tx1">
                    <a:lumMod val="75000"/>
                    <a:lumOff val="25000"/>
                    <a:alpha val="100000"/>
                  </a:schemeClr>
                </a:solidFill>
                <a:latin typeface="腾讯体 W3"/>
                <a:ea typeface="腾讯体 W3"/>
                <a:cs typeface="+mn-cs"/>
              </a:rPr>
              <a:t>量子力学</a:t>
            </a:r>
            <a:r>
              <a:rPr sz="2000">
                <a:solidFill>
                  <a:schemeClr val="tx1">
                    <a:lumMod val="75000"/>
                    <a:lumOff val="25000"/>
                    <a:alpha val="100000"/>
                  </a:schemeClr>
                </a:solidFill>
                <a:latin typeface="腾讯体 W3"/>
                <a:ea typeface="腾讯体 W3"/>
                <a:cs typeface="+mn-cs"/>
              </a:rPr>
              <a:t>：描述</a:t>
            </a:r>
            <a:r>
              <a:rPr lang="zh-CN" sz="2000">
                <a:solidFill>
                  <a:schemeClr val="tx1">
                    <a:lumMod val="75000"/>
                    <a:lumOff val="25000"/>
                    <a:alpha val="100000"/>
                  </a:schemeClr>
                </a:solidFill>
                <a:latin typeface="腾讯体 W3"/>
                <a:ea typeface="腾讯体 W3"/>
                <a:cs typeface="+mn-cs"/>
              </a:rPr>
              <a:t>量子体系演化</a:t>
            </a:r>
            <a:r>
              <a:rPr sz="2000">
                <a:solidFill>
                  <a:schemeClr val="tx1">
                    <a:lumMod val="75000"/>
                    <a:lumOff val="25000"/>
                    <a:alpha val="100000"/>
                  </a:schemeClr>
                </a:solidFill>
                <a:latin typeface="腾讯体 W3"/>
                <a:ea typeface="腾讯体 W3"/>
                <a:cs typeface="+mn-cs"/>
              </a:rPr>
              <a:t>的科学</a:t>
            </a:r>
            <a:endParaRPr/>
          </a:p>
          <a:p>
            <a:pPr marL="806958" lvl="1" algn="l" defTabSz="914400">
              <a:lnSpc>
                <a:spcPct val="130000"/>
              </a:lnSpc>
              <a:buFont typeface="Arial" charset="0"/>
              <a:buChar char="•"/>
            </a:pPr>
            <a:r>
              <a:rPr lang="zh-CN" sz="2000" b="1">
                <a:solidFill>
                  <a:schemeClr val="tx1">
                    <a:lumMod val="75000"/>
                    <a:lumOff val="25000"/>
                    <a:alpha val="100000"/>
                  </a:schemeClr>
                </a:solidFill>
                <a:latin typeface="腾讯体 W3"/>
                <a:ea typeface="腾讯体 W3"/>
                <a:cs typeface="+mn-cs"/>
              </a:rPr>
              <a:t>薛定谔方程</a:t>
            </a:r>
            <a:r>
              <a:rPr lang="zh-CN" sz="2000" b="0">
                <a:solidFill>
                  <a:schemeClr val="tx1">
                    <a:lumMod val="75000"/>
                    <a:lumOff val="25000"/>
                    <a:alpha val="100000"/>
                  </a:schemeClr>
                </a:solidFill>
                <a:latin typeface="腾讯体 W3"/>
                <a:ea typeface="腾讯体 W3"/>
                <a:cs typeface="+mn-cs"/>
              </a:rPr>
              <a:t>：</a:t>
            </a:r>
            <a:r>
              <a:rPr lang="en-US" sz="2000" b="0">
                <a:solidFill>
                  <a:schemeClr val="tx1">
                    <a:lumMod val="75000"/>
                    <a:lumOff val="25000"/>
                    <a:alpha val="100000"/>
                  </a:schemeClr>
                </a:solidFill>
                <a:latin typeface="腾讯体 W3"/>
                <a:ea typeface="腾讯体 W3"/>
                <a:cs typeface="+mn-cs"/>
              </a:rPr>
              <a:t>                        (</a:t>
            </a:r>
            <a:r>
              <a:rPr lang="zh-CN" sz="2000" b="0">
                <a:solidFill>
                  <a:schemeClr val="tx1">
                    <a:lumMod val="75000"/>
                    <a:lumOff val="25000"/>
                    <a:alpha val="100000"/>
                  </a:schemeClr>
                </a:solidFill>
                <a:latin typeface="腾讯体 W3"/>
                <a:ea typeface="腾讯体 W3"/>
                <a:cs typeface="+mn-cs"/>
              </a:rPr>
              <a:t>可用自然单位制）</a:t>
            </a:r>
            <a:endParaRPr/>
          </a:p>
        </p:txBody>
      </p:sp>
      <p:sp>
        <p:nvSpPr>
          <p:cNvPr id="87" name="内容占位符 3"/>
          <p:cNvSpPr>
            <a:spLocks noGrp="1"/>
          </p:cNvSpPr>
          <p:nvPr>
            <p:ph sz="half" idx="2"/>
          </p:nvPr>
        </p:nvSpPr>
        <p:spPr>
          <a:xfrm>
            <a:off x="6172200" y="2834482"/>
            <a:ext cx="6019800" cy="4351338"/>
          </a:xfrm>
          <a:prstGeom prst="rect">
            <a:avLst/>
          </a:prstGeom>
        </p:spPr>
        <p:txBody>
          <a:bodyPr/>
          <a:lstStyle/>
          <a:p>
            <a:pPr marL="121157" indent="0" algn="l">
              <a:lnSpc>
                <a:spcPct val="130000"/>
              </a:lnSpc>
              <a:buFont typeface="Arial" panose="020B0604020202020204" pitchFamily="34" charset="0"/>
              <a:buNone/>
            </a:pPr>
            <a:r>
              <a:rPr b="1">
                <a:latin typeface="腾讯体 W3"/>
                <a:ea typeface="腾讯体 W3"/>
                <a:cs typeface="+mn-cs"/>
              </a:rPr>
              <a:t>量子计算是什么？</a:t>
            </a:r>
            <a:endParaRPr/>
          </a:p>
          <a:p>
            <a:pPr marL="806958" lvl="1" algn="l">
              <a:lnSpc>
                <a:spcPct val="130000"/>
              </a:lnSpc>
              <a:buFont typeface="Arial" charset="0"/>
              <a:buChar char="•"/>
            </a:pPr>
            <a:r>
              <a:rPr sz="2000" b="1">
                <a:solidFill>
                  <a:schemeClr val="tx1">
                    <a:lumMod val="75000"/>
                    <a:lumOff val="25000"/>
                    <a:alpha val="100000"/>
                  </a:schemeClr>
                </a:solidFill>
                <a:latin typeface="腾讯体 W3"/>
                <a:ea typeface="腾讯体 W3"/>
                <a:cs typeface="+mn-cs"/>
              </a:rPr>
              <a:t>量子计算</a:t>
            </a:r>
            <a:r>
              <a:rPr sz="2000">
                <a:solidFill>
                  <a:schemeClr val="tx1">
                    <a:lumMod val="75000"/>
                    <a:lumOff val="25000"/>
                    <a:alpha val="100000"/>
                  </a:schemeClr>
                </a:solidFill>
                <a:latin typeface="腾讯体 W3"/>
                <a:ea typeface="腾讯体 W3"/>
                <a:cs typeface="+mn-cs"/>
              </a:rPr>
              <a:t>：</a:t>
            </a:r>
            <a:r>
              <a:rPr lang="zh-CN" sz="2000">
                <a:solidFill>
                  <a:schemeClr val="tx1">
                    <a:lumMod val="75000"/>
                    <a:lumOff val="25000"/>
                    <a:alpha val="100000"/>
                  </a:schemeClr>
                </a:solidFill>
                <a:latin typeface="腾讯体 W3"/>
                <a:ea typeface="腾讯体 W3"/>
                <a:cs typeface="+mn-cs"/>
              </a:rPr>
              <a:t>以量子比特为基础的计算</a:t>
            </a:r>
            <a:endParaRPr/>
          </a:p>
          <a:p>
            <a:pPr marL="806958" lvl="1" algn="l">
              <a:lnSpc>
                <a:spcPct val="130000"/>
              </a:lnSpc>
              <a:buFont typeface="Arial" charset="0"/>
              <a:buChar char="•"/>
            </a:pPr>
            <a:r>
              <a:rPr sz="2000" b="1">
                <a:solidFill>
                  <a:schemeClr val="tx1">
                    <a:lumMod val="75000"/>
                    <a:lumOff val="25000"/>
                    <a:alpha val="100000"/>
                  </a:schemeClr>
                </a:solidFill>
                <a:latin typeface="腾讯体 W3"/>
                <a:ea typeface="腾讯体 W3"/>
                <a:cs typeface="+mn-cs"/>
              </a:rPr>
              <a:t>量子比特（qubit）</a:t>
            </a:r>
            <a:r>
              <a:rPr sz="2000">
                <a:solidFill>
                  <a:schemeClr val="tx1">
                    <a:lumMod val="75000"/>
                    <a:lumOff val="25000"/>
                    <a:alpha val="100000"/>
                  </a:schemeClr>
                </a:solidFill>
                <a:latin typeface="腾讯体 W3"/>
                <a:ea typeface="腾讯体 W3"/>
                <a:cs typeface="+mn-cs"/>
              </a:rPr>
              <a:t>：</a:t>
            </a:r>
            <a:r>
              <a:rPr lang="zh-CN" sz="2000">
                <a:solidFill>
                  <a:schemeClr val="tx1">
                    <a:lumMod val="75000"/>
                    <a:lumOff val="25000"/>
                    <a:alpha val="100000"/>
                  </a:schemeClr>
                </a:solidFill>
                <a:latin typeface="腾讯体 W3"/>
                <a:ea typeface="腾讯体 W3"/>
                <a:cs typeface="+mn-cs"/>
              </a:rPr>
              <a:t>不同于经典比特的离散取值，量子比特</a:t>
            </a:r>
            <a:r>
              <a:rPr lang="en-US" sz="2000">
                <a:solidFill>
                  <a:schemeClr val="tx1">
                    <a:lumMod val="75000"/>
                    <a:lumOff val="25000"/>
                    <a:alpha val="100000"/>
                  </a:schemeClr>
                </a:solidFill>
                <a:latin typeface="腾讯体 W3"/>
                <a:ea typeface="腾讯体 W3"/>
                <a:cs typeface="+mn-cs"/>
              </a:rPr>
              <a:t> 0 </a:t>
            </a:r>
            <a:r>
              <a:rPr lang="zh-CN" sz="2000">
                <a:solidFill>
                  <a:schemeClr val="tx1">
                    <a:lumMod val="75000"/>
                    <a:lumOff val="25000"/>
                    <a:alpha val="100000"/>
                  </a:schemeClr>
                </a:solidFill>
                <a:latin typeface="腾讯体 W3"/>
                <a:ea typeface="腾讯体 W3"/>
                <a:cs typeface="+mn-cs"/>
              </a:rPr>
              <a:t>和</a:t>
            </a:r>
            <a:r>
              <a:rPr lang="en-US" sz="2000">
                <a:solidFill>
                  <a:schemeClr val="tx1">
                    <a:lumMod val="75000"/>
                    <a:lumOff val="25000"/>
                    <a:alpha val="100000"/>
                  </a:schemeClr>
                </a:solidFill>
                <a:latin typeface="腾讯体 W3"/>
                <a:ea typeface="腾讯体 W3"/>
                <a:cs typeface="+mn-cs"/>
              </a:rPr>
              <a:t> 1 </a:t>
            </a:r>
            <a:r>
              <a:rPr lang="zh-CN" sz="2000">
                <a:solidFill>
                  <a:schemeClr val="tx1">
                    <a:lumMod val="75000"/>
                    <a:lumOff val="25000"/>
                    <a:alpha val="100000"/>
                  </a:schemeClr>
                </a:solidFill>
                <a:latin typeface="腾讯体 W3"/>
                <a:ea typeface="腾讯体 W3"/>
                <a:cs typeface="+mn-cs"/>
              </a:rPr>
              <a:t>以一定比例叠加</a:t>
            </a:r>
            <a:endParaRPr/>
          </a:p>
          <a:p>
            <a:pPr marL="806958" lvl="1" algn="l">
              <a:lnSpc>
                <a:spcPct val="130000"/>
              </a:lnSpc>
              <a:buFont typeface="Arial" charset="0"/>
              <a:buChar char="•"/>
            </a:pPr>
            <a:r>
              <a:rPr lang="zh-CN" sz="2000" b="1">
                <a:solidFill>
                  <a:schemeClr val="tx1">
                    <a:lumMod val="75000"/>
                    <a:lumOff val="25000"/>
                    <a:alpha val="100000"/>
                  </a:schemeClr>
                </a:solidFill>
                <a:latin typeface="腾讯体 W3"/>
                <a:ea typeface="腾讯体 W3"/>
                <a:cs typeface="+mn-cs"/>
              </a:rPr>
              <a:t>叠加与纠缠</a:t>
            </a:r>
            <a:r>
              <a:rPr sz="2000">
                <a:solidFill>
                  <a:schemeClr val="tx1">
                    <a:lumMod val="75000"/>
                    <a:lumOff val="25000"/>
                    <a:alpha val="100000"/>
                  </a:schemeClr>
                </a:solidFill>
                <a:latin typeface="腾讯体 W3"/>
                <a:ea typeface="腾讯体 W3"/>
                <a:cs typeface="+mn-cs"/>
              </a:rPr>
              <a:t>：</a:t>
            </a:r>
            <a:r>
              <a:rPr lang="zh-CN" sz="2000">
                <a:solidFill>
                  <a:schemeClr val="tx1">
                    <a:lumMod val="75000"/>
                    <a:lumOff val="25000"/>
                    <a:alpha val="100000"/>
                  </a:schemeClr>
                </a:solidFill>
                <a:latin typeface="腾讯体 W3"/>
                <a:ea typeface="腾讯体 W3"/>
                <a:cs typeface="+mn-cs"/>
              </a:rPr>
              <a:t>实现并行计算，</a:t>
            </a:r>
            <a:r>
              <a:rPr sz="2000">
                <a:solidFill>
                  <a:schemeClr val="tx1">
                    <a:lumMod val="75000"/>
                    <a:lumOff val="25000"/>
                    <a:alpha val="100000"/>
                  </a:schemeClr>
                </a:solidFill>
                <a:latin typeface="腾讯体 W3"/>
                <a:ea typeface="腾讯体 W3"/>
                <a:cs typeface="+mn-cs"/>
              </a:rPr>
              <a:t>可以处理传统计算无法解决的复杂问题</a:t>
            </a:r>
            <a:endParaRPr/>
          </a:p>
          <a:p>
            <a:pPr marL="806958" lvl="1" algn="l">
              <a:lnSpc>
                <a:spcPct val="130000"/>
              </a:lnSpc>
              <a:buFont typeface="Arial" charset="0"/>
              <a:buChar char="•"/>
            </a:pPr>
            <a:r>
              <a:rPr lang="zh-CN" sz="2000" b="1">
                <a:solidFill>
                  <a:schemeClr val="tx1">
                    <a:lumMod val="75000"/>
                    <a:lumOff val="25000"/>
                    <a:alpha val="100000"/>
                  </a:schemeClr>
                </a:solidFill>
                <a:latin typeface="腾讯体 W3"/>
                <a:ea typeface="腾讯体 W3"/>
                <a:cs typeface="+mn-cs"/>
              </a:rPr>
              <a:t>量子门</a:t>
            </a:r>
            <a:r>
              <a:rPr lang="zh-CN" sz="2000">
                <a:solidFill>
                  <a:schemeClr val="tx1">
                    <a:lumMod val="75000"/>
                    <a:lumOff val="25000"/>
                    <a:alpha val="100000"/>
                  </a:schemeClr>
                </a:solidFill>
                <a:latin typeface="腾讯体 W3"/>
                <a:ea typeface="腾讯体 W3"/>
                <a:cs typeface="+mn-cs"/>
              </a:rPr>
              <a:t>：量子电路的基本组成单元</a:t>
            </a:r>
            <a:endParaRPr/>
          </a:p>
          <a:p>
            <a:pPr marL="806958" lvl="1" algn="l">
              <a:lnSpc>
                <a:spcPct val="130000"/>
              </a:lnSpc>
              <a:buFont typeface="Arial" charset="0"/>
              <a:buChar char="•"/>
            </a:pPr>
            <a:r>
              <a:rPr lang="zh-CN" sz="2000" b="1">
                <a:solidFill>
                  <a:schemeClr val="tx1">
                    <a:lumMod val="75000"/>
                    <a:lumOff val="25000"/>
                    <a:alpha val="100000"/>
                  </a:schemeClr>
                </a:solidFill>
                <a:latin typeface="腾讯体 W3"/>
                <a:ea typeface="腾讯体 W3"/>
                <a:cs typeface="+mn-cs"/>
              </a:rPr>
              <a:t>在</a:t>
            </a:r>
            <a:r>
              <a:rPr sz="2000" b="1">
                <a:solidFill>
                  <a:schemeClr val="tx1">
                    <a:lumMod val="75000"/>
                    <a:lumOff val="25000"/>
                    <a:alpha val="100000"/>
                  </a:schemeClr>
                </a:solidFill>
                <a:latin typeface="腾讯体 W3"/>
                <a:ea typeface="腾讯体 W3"/>
                <a:cs typeface="+mn-cs"/>
              </a:rPr>
              <a:t>快速计算</a:t>
            </a:r>
            <a:r>
              <a:rPr lang="zh-CN" sz="2000" b="1">
                <a:solidFill>
                  <a:schemeClr val="tx1">
                    <a:lumMod val="75000"/>
                    <a:lumOff val="25000"/>
                    <a:alpha val="100000"/>
                  </a:schemeClr>
                </a:solidFill>
                <a:latin typeface="腾讯体 W3"/>
                <a:ea typeface="腾讯体 W3"/>
                <a:cs typeface="+mn-cs"/>
              </a:rPr>
              <a:t>与优化问题优势明显</a:t>
            </a:r>
            <a:endParaRPr/>
          </a:p>
        </p:txBody>
      </p:sp>
      <p:pic>
        <p:nvPicPr>
          <p:cNvPr id="88" name="Picture 87"/>
          <p:cNvPicPr>
            <a:picLocks noChangeAspect="1"/>
          </p:cNvPicPr>
          <p:nvPr/>
        </p:nvPicPr>
        <p:blipFill>
          <a:blip r:embed="rId3"/>
          <a:stretch>
            <a:fillRect/>
          </a:stretch>
        </p:blipFill>
        <p:spPr>
          <a:xfrm>
            <a:off x="8063709" y="787401"/>
            <a:ext cx="2236783" cy="1806575"/>
          </a:xfrm>
          <a:prstGeom prst="rect">
            <a:avLst/>
          </a:prstGeom>
          <a:effectLst>
            <a:outerShdw blurRad="76200" dist="127000" dir="2700000" rotWithShape="0">
              <a:srgbClr val="000000">
                <a:alpha val="40000"/>
              </a:srgbClr>
            </a:outerShdw>
            <a:reflection stA="52000" endA="300" endPos="35000" dir="5400000" sy="-100000" rotWithShape="0"/>
          </a:effectLst>
        </p:spPr>
      </p:pic>
      <p:cxnSp>
        <p:nvCxnSpPr>
          <p:cNvPr id="89" name="Straight Arrow Connector 88"/>
          <p:cNvCxnSpPr/>
          <p:nvPr/>
        </p:nvCxnSpPr>
        <p:spPr>
          <a:xfrm flipV="1">
            <a:off x="837267" y="1206299"/>
            <a:ext cx="4445754" cy="0"/>
          </a:xfrm>
          <a:prstGeom prst="straightConnector1">
            <a:avLst/>
          </a:prstGeom>
          <a:ln w="25400">
            <a:solidFill>
              <a:srgbClr val="000000">
                <a:alpha val="100000"/>
              </a:srgbClr>
            </a:solidFill>
            <a:prstDash val="solid"/>
            <a:headEnd/>
            <a:tailEnd/>
          </a:ln>
        </p:spPr>
      </p:cxnSp>
      <p:pic>
        <p:nvPicPr>
          <p:cNvPr id="90" name="Picture 89"/>
          <p:cNvPicPr>
            <a:picLocks noChangeAspect="1"/>
          </p:cNvPicPr>
          <p:nvPr/>
        </p:nvPicPr>
        <p:blipFill>
          <a:blip r:embed="rId4"/>
          <a:stretch>
            <a:fillRect/>
          </a:stretch>
        </p:blipFill>
        <p:spPr>
          <a:xfrm>
            <a:off x="2470753" y="4283760"/>
            <a:ext cx="2933314" cy="2220920"/>
          </a:xfrm>
          <a:prstGeom prst="rect">
            <a:avLst/>
          </a:prstGeom>
          <a:effectLst>
            <a:glow rad="317500">
              <a:srgbClr val="000000">
                <a:alpha val="40000"/>
              </a:srgbClr>
            </a:glow>
            <a:outerShdw blurRad="76200" dist="127000" dir="2700000" rotWithShape="0">
              <a:srgbClr val="000000">
                <a:alpha val="40000"/>
              </a:srgbClr>
            </a:outerShdw>
            <a:reflection stA="52000" endA="300" endPos="35000" dir="5400000" sy="-100000" rotWithShape="0"/>
          </a:effectLst>
        </p:spPr>
      </p:pic>
      <p:pic>
        <p:nvPicPr>
          <p:cNvPr id="91" name="Graphic 90"/>
          <p:cNvPicPr/>
          <p:nvPr/>
        </p:nvPicPr>
        <p:blipFill>
          <a:blip r:embed="rId5">
            <a:alphaModFix/>
            <a:extLst>
              <a:ext uri="{96DAC541-7B7A-43D3-8B79-37D633B846F1}">
                <asvg:svgBlip xmlns:asvg="http://schemas.microsoft.com/office/drawing/2016/SVG/main" r:embed="rId6"/>
              </a:ext>
            </a:extLst>
          </a:blip>
          <a:srcRect/>
          <a:stretch>
            <a:fillRect/>
          </a:stretch>
        </p:blipFill>
        <p:spPr>
          <a:xfrm>
            <a:off x="3162710" y="3702961"/>
            <a:ext cx="1549400" cy="495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标题 1"/>
          <p:cNvSpPr>
            <a:spLocks noGrp="1"/>
          </p:cNvSpPr>
          <p:nvPr>
            <p:ph type="title"/>
          </p:nvPr>
        </p:nvSpPr>
        <p:spPr>
          <a:prstGeom prst="rect">
            <a:avLst/>
          </a:prstGeom>
        </p:spPr>
        <p:txBody>
          <a:bodyPr/>
          <a:lstStyle/>
          <a:p>
            <a:pPr>
              <a:buNone/>
            </a:pPr>
            <a:r>
              <a:rPr lang="zh-CN" b="1">
                <a:latin typeface="腾讯体 W3"/>
                <a:ea typeface="腾讯体 W3"/>
                <a:cs typeface="+mj-cs"/>
              </a:rPr>
              <a:t>项目简介</a:t>
            </a:r>
            <a:endParaRPr/>
          </a:p>
        </p:txBody>
      </p:sp>
      <p:cxnSp>
        <p:nvCxnSpPr>
          <p:cNvPr id="94" name="Straight Arrow Connector 93"/>
          <p:cNvCxnSpPr/>
          <p:nvPr/>
        </p:nvCxnSpPr>
        <p:spPr>
          <a:xfrm>
            <a:off x="837267" y="1206299"/>
            <a:ext cx="2385188" cy="0"/>
          </a:xfrm>
          <a:prstGeom prst="straightConnector1">
            <a:avLst/>
          </a:prstGeom>
          <a:ln w="25400">
            <a:solidFill>
              <a:srgbClr val="000000">
                <a:alpha val="100000"/>
              </a:srgbClr>
            </a:solidFill>
            <a:prstDash val="solid"/>
            <a:headEnd/>
            <a:tailEnd/>
          </a:ln>
        </p:spPr>
      </p:cxnSp>
      <p:pic>
        <p:nvPicPr>
          <p:cNvPr id="95" name="Picture 94"/>
          <p:cNvPicPr>
            <a:picLocks noChangeAspect="1"/>
          </p:cNvPicPr>
          <p:nvPr/>
        </p:nvPicPr>
        <p:blipFill>
          <a:blip r:embed="rId3"/>
          <a:stretch>
            <a:fillRect/>
          </a:stretch>
        </p:blipFill>
        <p:spPr>
          <a:xfrm>
            <a:off x="0" y="1392520"/>
            <a:ext cx="12192000" cy="59980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文本占位符 2"/>
          <p:cNvSpPr>
            <a:spLocks noGrp="1"/>
          </p:cNvSpPr>
          <p:nvPr>
            <p:ph type="body" idx="1"/>
          </p:nvPr>
        </p:nvSpPr>
        <p:spPr>
          <a:xfrm>
            <a:off x="853584" y="1465816"/>
            <a:ext cx="7876442" cy="3244867"/>
          </a:xfrm>
        </p:spPr>
        <p:txBody>
          <a:bodyPr/>
          <a:lstStyle/>
          <a:p>
            <a:pPr marL="342900" indent="-342900">
              <a:buFont typeface="Arial" charset="0"/>
              <a:buChar char="•"/>
            </a:pPr>
            <a:r>
              <a:rPr lang="zh-CN">
                <a:solidFill>
                  <a:schemeClr val="tx1">
                    <a:alpha val="100000"/>
                  </a:schemeClr>
                </a:solidFill>
                <a:latin typeface="腾讯体 W3"/>
                <a:ea typeface="腾讯体 W3"/>
                <a:cs typeface="+mn-cs"/>
              </a:rPr>
              <a:t>最大割问题是经典的</a:t>
            </a:r>
            <a:r>
              <a:rPr lang="en-US">
                <a:solidFill>
                  <a:schemeClr val="tx1">
                    <a:alpha val="100000"/>
                  </a:schemeClr>
                </a:solidFill>
                <a:latin typeface="腾讯体 W3"/>
                <a:ea typeface="腾讯体 W3"/>
                <a:cs typeface="+mn-cs"/>
              </a:rPr>
              <a:t> NPC </a:t>
            </a:r>
            <a:r>
              <a:rPr lang="zh-CN">
                <a:solidFill>
                  <a:schemeClr val="tx1">
                    <a:alpha val="100000"/>
                  </a:schemeClr>
                </a:solidFill>
                <a:latin typeface="腾讯体 W3"/>
                <a:ea typeface="腾讯体 W3"/>
                <a:cs typeface="+mn-cs"/>
              </a:rPr>
              <a:t>问题，其将整张图黑白染色，最大化两端点颜色不同的边权和</a:t>
            </a:r>
            <a:endParaRPr/>
          </a:p>
          <a:p>
            <a:pPr marL="342900" indent="-342900">
              <a:buFont typeface="Arial" charset="0"/>
              <a:buChar char="•"/>
            </a:pPr>
            <a:r>
              <a:rPr lang="zh-CN">
                <a:solidFill>
                  <a:schemeClr val="tx1">
                    <a:alpha val="100000"/>
                  </a:schemeClr>
                </a:solidFill>
                <a:latin typeface="腾讯体 W3"/>
                <a:ea typeface="腾讯体 W3"/>
                <a:cs typeface="+mn-cs"/>
              </a:rPr>
              <a:t>定义</a:t>
            </a:r>
            <a:r>
              <a:rPr lang="en-US">
                <a:solidFill>
                  <a:schemeClr val="tx1">
                    <a:alpha val="100000"/>
                  </a:schemeClr>
                </a:solidFill>
                <a:latin typeface="腾讯体 W3"/>
                <a:ea typeface="腾讯体 W3"/>
                <a:cs typeface="+mn-cs"/>
              </a:rPr>
              <a:t> Hp </a:t>
            </a:r>
            <a:r>
              <a:rPr lang="zh-CN">
                <a:solidFill>
                  <a:schemeClr val="tx1">
                    <a:alpha val="100000"/>
                  </a:schemeClr>
                </a:solidFill>
                <a:latin typeface="腾讯体 W3"/>
                <a:ea typeface="腾讯体 W3"/>
                <a:cs typeface="+mn-cs"/>
              </a:rPr>
              <a:t>为</a:t>
            </a:r>
            <a:r>
              <a:rPr lang="en-US">
                <a:solidFill>
                  <a:schemeClr val="tx1">
                    <a:alpha val="100000"/>
                  </a:schemeClr>
                </a:solidFill>
                <a:latin typeface="腾讯体 W3"/>
                <a:ea typeface="腾讯体 W3"/>
                <a:cs typeface="+mn-cs"/>
              </a:rPr>
              <a:t> 2^n </a:t>
            </a:r>
            <a:r>
              <a:rPr lang="zh-CN">
                <a:solidFill>
                  <a:schemeClr val="tx1">
                    <a:alpha val="100000"/>
                  </a:schemeClr>
                </a:solidFill>
                <a:latin typeface="腾讯体 W3"/>
                <a:ea typeface="腾讯体 W3"/>
                <a:cs typeface="+mn-cs"/>
              </a:rPr>
              <a:t>维的对角矩阵，其特征值恰为边权和减该染色状态下的</a:t>
            </a:r>
            <a:r>
              <a:rPr lang="en-US">
                <a:solidFill>
                  <a:schemeClr val="tx1">
                    <a:alpha val="100000"/>
                  </a:schemeClr>
                </a:solidFill>
                <a:latin typeface="腾讯体 W3"/>
                <a:ea typeface="腾讯体 W3"/>
                <a:cs typeface="+mn-cs"/>
              </a:rPr>
              <a:t>cut</a:t>
            </a:r>
            <a:r>
              <a:rPr lang="zh-CN">
                <a:solidFill>
                  <a:schemeClr val="tx1">
                    <a:alpha val="100000"/>
                  </a:schemeClr>
                </a:solidFill>
                <a:latin typeface="腾讯体 W3"/>
                <a:ea typeface="腾讯体 W3"/>
                <a:cs typeface="+mn-cs"/>
              </a:rPr>
              <a:t>值的一半，即</a:t>
            </a:r>
            <a:endParaRPr/>
          </a:p>
          <a:p>
            <a:pPr marL="342900" indent="-342900">
              <a:buFont typeface="Arial" charset="0"/>
              <a:buChar char="•"/>
            </a:pPr>
            <a:endParaRPr lang="zh-CN">
              <a:solidFill>
                <a:schemeClr val="tx1">
                  <a:alpha val="100000"/>
                </a:schemeClr>
              </a:solidFill>
              <a:latin typeface="腾讯体 W3"/>
              <a:ea typeface="腾讯体 W3"/>
              <a:cs typeface="+mn-cs"/>
            </a:endParaRPr>
          </a:p>
          <a:p>
            <a:pPr marL="342900" indent="-342900">
              <a:buFont typeface="Arial" charset="0"/>
              <a:buChar char="•"/>
            </a:pPr>
            <a:endParaRPr lang="zh-CN">
              <a:solidFill>
                <a:schemeClr val="tx1">
                  <a:alpha val="100000"/>
                </a:schemeClr>
              </a:solidFill>
              <a:latin typeface="腾讯体 W3"/>
              <a:ea typeface="腾讯体 W3"/>
              <a:cs typeface="+mn-cs"/>
            </a:endParaRPr>
          </a:p>
          <a:p>
            <a:pPr marL="342900" indent="-342900">
              <a:buFont typeface="Arial" charset="0"/>
              <a:buChar char="•"/>
            </a:pPr>
            <a:r>
              <a:rPr lang="zh-CN">
                <a:solidFill>
                  <a:schemeClr val="tx1">
                    <a:alpha val="100000"/>
                  </a:schemeClr>
                </a:solidFill>
                <a:latin typeface="腾讯体 W3"/>
                <a:ea typeface="腾讯体 W3"/>
                <a:cs typeface="+mn-cs"/>
              </a:rPr>
              <a:t>绝热演化算法：求</a:t>
            </a:r>
            <a:r>
              <a:rPr lang="en-US">
                <a:solidFill>
                  <a:schemeClr val="tx1">
                    <a:alpha val="100000"/>
                  </a:schemeClr>
                </a:solidFill>
                <a:latin typeface="腾讯体 W3"/>
                <a:ea typeface="腾讯体 W3"/>
                <a:cs typeface="+mn-cs"/>
              </a:rPr>
              <a:t>       </a:t>
            </a:r>
            <a:r>
              <a:rPr lang="zh-CN">
                <a:solidFill>
                  <a:schemeClr val="tx1">
                    <a:alpha val="100000"/>
                  </a:schemeClr>
                </a:solidFill>
                <a:latin typeface="腾讯体 W3"/>
                <a:ea typeface="腾讯体 W3"/>
                <a:cs typeface="+mn-cs"/>
              </a:rPr>
              <a:t>的最小特征值。选定初态为</a:t>
            </a:r>
            <a:r>
              <a:rPr lang="en-US">
                <a:solidFill>
                  <a:schemeClr val="tx1">
                    <a:alpha val="100000"/>
                  </a:schemeClr>
                </a:solidFill>
                <a:latin typeface="腾讯体 W3"/>
                <a:ea typeface="腾讯体 W3"/>
                <a:cs typeface="+mn-cs"/>
              </a:rPr>
              <a:t>     </a:t>
            </a:r>
            <a:r>
              <a:rPr lang="zh-CN">
                <a:solidFill>
                  <a:schemeClr val="tx1">
                    <a:alpha val="100000"/>
                  </a:schemeClr>
                </a:solidFill>
                <a:latin typeface="腾讯体 W3"/>
                <a:ea typeface="腾讯体 W3"/>
                <a:cs typeface="+mn-cs"/>
              </a:rPr>
              <a:t>的最小特征值对应的本征态</a:t>
            </a:r>
            <a:r>
              <a:rPr lang="en-US">
                <a:solidFill>
                  <a:schemeClr val="tx1">
                    <a:alpha val="100000"/>
                  </a:schemeClr>
                </a:solidFill>
                <a:latin typeface="腾讯体 W3"/>
                <a:ea typeface="腾讯体 W3"/>
                <a:cs typeface="+mn-cs"/>
              </a:rPr>
              <a:t>         , </a:t>
            </a:r>
            <a:r>
              <a:rPr lang="zh-CN">
                <a:solidFill>
                  <a:schemeClr val="tx1">
                    <a:alpha val="100000"/>
                  </a:schemeClr>
                </a:solidFill>
                <a:latin typeface="腾讯体 W3"/>
                <a:ea typeface="腾讯体 W3"/>
                <a:cs typeface="+mn-cs"/>
              </a:rPr>
              <a:t>以及参数</a:t>
            </a:r>
            <a:r>
              <a:rPr lang="en-US">
                <a:solidFill>
                  <a:schemeClr val="tx1">
                    <a:alpha val="100000"/>
                  </a:schemeClr>
                </a:solidFill>
                <a:latin typeface="腾讯体 W3"/>
                <a:ea typeface="腾讯体 W3"/>
                <a:cs typeface="+mn-cs"/>
              </a:rPr>
              <a:t> A(t), B(t)</a:t>
            </a:r>
            <a:r>
              <a:rPr lang="zh-CN">
                <a:solidFill>
                  <a:schemeClr val="tx1">
                    <a:alpha val="100000"/>
                  </a:schemeClr>
                </a:solidFill>
                <a:latin typeface="腾讯体 W3"/>
                <a:ea typeface="腾讯体 W3"/>
                <a:cs typeface="+mn-cs"/>
              </a:rPr>
              <a:t>。</a:t>
            </a:r>
            <a:endParaRPr/>
          </a:p>
          <a:p>
            <a:pPr marL="342900" indent="-342900">
              <a:buFont typeface="Arial" charset="0"/>
              <a:buChar char="•"/>
            </a:pPr>
            <a:endParaRPr lang="zh-CN">
              <a:solidFill>
                <a:schemeClr val="tx1">
                  <a:alpha val="100000"/>
                </a:schemeClr>
              </a:solidFill>
              <a:latin typeface="腾讯体 W3"/>
              <a:ea typeface="腾讯体 W3"/>
              <a:cs typeface="+mn-cs"/>
            </a:endParaRPr>
          </a:p>
        </p:txBody>
      </p:sp>
      <p:sp>
        <p:nvSpPr>
          <p:cNvPr id="98" name="标题 1"/>
          <p:cNvSpPr txBox="1">
            <a:spLocks noGrp="1"/>
          </p:cNvSpPr>
          <p:nvPr/>
        </p:nvSpPr>
        <p:spPr>
          <a:xfrm>
            <a:off x="756803" y="-278342"/>
            <a:ext cx="10515600" cy="1325563"/>
          </a:xfrm>
          <a:prstGeom prst="rect">
            <a:avLst/>
          </a:prstGeom>
          <a:ln/>
        </p:spPr>
        <p:txBody>
          <a:bodyPr anchor="b"/>
          <a:lstStyle>
            <a:lvl1pPr algn="l" defTabSz="914400" rtl="0" eaLnBrk="1" latinLnBrk="0" hangingPunct="1">
              <a:lnSpc>
                <a:spcPct val="90000"/>
              </a:lnSpc>
              <a:spcBef>
                <a:spcPct val="1"/>
              </a:spcBef>
              <a:buNone/>
              <a:defRPr sz="6000" kern="1200">
                <a:solidFill>
                  <a:srgbClr val="000000"/>
                </a:solidFill>
                <a:latin typeface="等线 Light"/>
                <a:ea typeface="等线 Light"/>
                <a:cs typeface="+mj-cs"/>
              </a:defRPr>
            </a:lvl1pPr>
          </a:lstStyle>
          <a:p>
            <a:pPr algn="l" defTabSz="914400">
              <a:lnSpc>
                <a:spcPct val="90000"/>
              </a:lnSpc>
              <a:spcBef>
                <a:spcPct val="1"/>
              </a:spcBef>
              <a:buNone/>
              <a:defRPr sz="6000">
                <a:solidFill>
                  <a:srgbClr val="000000">
                    <a:alpha val="100000"/>
                  </a:srgbClr>
                </a:solidFill>
                <a:latin typeface="等线 Light"/>
                <a:ea typeface="等线 Light"/>
                <a:cs typeface="+mj-cs"/>
              </a:defRPr>
            </a:pPr>
            <a:r>
              <a:rPr lang="zh-CN" sz="4400" b="1">
                <a:latin typeface="腾讯体 W3"/>
                <a:ea typeface="腾讯体 W3"/>
                <a:cs typeface="+mj-cs"/>
              </a:rPr>
              <a:t>最大割问题</a:t>
            </a:r>
            <a:endParaRPr/>
          </a:p>
        </p:txBody>
      </p:sp>
      <p:cxnSp>
        <p:nvCxnSpPr>
          <p:cNvPr id="99" name="Straight Arrow Connector 98"/>
          <p:cNvCxnSpPr/>
          <p:nvPr/>
        </p:nvCxnSpPr>
        <p:spPr>
          <a:xfrm>
            <a:off x="756803" y="1206299"/>
            <a:ext cx="2912681" cy="0"/>
          </a:xfrm>
          <a:prstGeom prst="straightConnector1">
            <a:avLst/>
          </a:prstGeom>
          <a:ln w="25400">
            <a:solidFill>
              <a:srgbClr val="000000">
                <a:alpha val="100000"/>
              </a:srgbClr>
            </a:solidFill>
            <a:prstDash val="solid"/>
            <a:headEnd/>
            <a:tailEnd/>
          </a:ln>
        </p:spPr>
      </p:cxnSp>
      <p:pic>
        <p:nvPicPr>
          <p:cNvPr id="100" name="Picture 99"/>
          <p:cNvPicPr>
            <a:picLocks noChangeAspect="1"/>
          </p:cNvPicPr>
          <p:nvPr/>
        </p:nvPicPr>
        <p:blipFill>
          <a:blip r:embed="rId3"/>
          <a:stretch>
            <a:fillRect/>
          </a:stretch>
        </p:blipFill>
        <p:spPr>
          <a:xfrm>
            <a:off x="8714642" y="1047221"/>
            <a:ext cx="2995412" cy="2180509"/>
          </a:xfrm>
          <a:prstGeom prst="rect">
            <a:avLst/>
          </a:prstGeom>
        </p:spPr>
      </p:pic>
      <p:pic>
        <p:nvPicPr>
          <p:cNvPr id="101" name="Graphic 100"/>
          <p:cNvPicPr/>
          <p:nvPr/>
        </p:nvPicPr>
        <p:blipFill>
          <a:blip r:embed="rId4">
            <a:alphaModFix/>
            <a:extLst>
              <a:ext uri="{96DAC541-7B7A-43D3-8B79-37D633B846F1}">
                <asvg:svgBlip xmlns:asvg="http://schemas.microsoft.com/office/drawing/2016/SVG/main" r:embed="rId5"/>
              </a:ext>
            </a:extLst>
          </a:blip>
          <a:srcRect/>
          <a:stretch>
            <a:fillRect/>
          </a:stretch>
        </p:blipFill>
        <p:spPr>
          <a:xfrm>
            <a:off x="8714642" y="3429000"/>
            <a:ext cx="3416300" cy="1193800"/>
          </a:xfrm>
          <a:prstGeom prst="rect">
            <a:avLst/>
          </a:prstGeom>
        </p:spPr>
      </p:pic>
      <p:pic>
        <p:nvPicPr>
          <p:cNvPr id="102" name="Graphic 101"/>
          <p:cNvPicPr/>
          <p:nvPr/>
        </p:nvPicPr>
        <p:blipFill>
          <a:blip r:embed="rId6">
            <a:extLst>
              <a:ext uri="{96DAC541-7B7A-43D3-8B79-37D633B846F1}">
                <asvg:svgBlip xmlns:asvg="http://schemas.microsoft.com/office/drawing/2016/SVG/main" r:embed="rId7"/>
              </a:ext>
            </a:extLst>
          </a:blip>
          <a:stretch>
            <a:fillRect/>
          </a:stretch>
        </p:blipFill>
        <p:spPr>
          <a:xfrm>
            <a:off x="3347158" y="3183333"/>
            <a:ext cx="2889294" cy="787989"/>
          </a:xfrm>
          <a:prstGeom prst="rect">
            <a:avLst/>
          </a:prstGeom>
        </p:spPr>
      </p:pic>
      <p:sp>
        <p:nvSpPr>
          <p:cNvPr id="103" name="TextBox 102"/>
          <p:cNvSpPr txBox="1"/>
          <p:nvPr/>
        </p:nvSpPr>
        <p:spPr>
          <a:xfrm>
            <a:off x="838200" y="4970200"/>
            <a:ext cx="11296650" cy="825500"/>
          </a:xfrm>
          <a:prstGeom prst="rect">
            <a:avLst/>
          </a:prstGeom>
          <a:ln w="12700">
            <a:prstDash val="solid"/>
            <a:miter lim="800000"/>
          </a:ln>
        </p:spPr>
        <p:txBody>
          <a:bodyPr>
            <a:spAutoFit/>
          </a:bodyPr>
          <a:lstStyle/>
          <a:p>
            <a:pPr marL="342900" indent="-342900">
              <a:buFont typeface="Arial" charset="0"/>
              <a:buChar char="•"/>
            </a:pPr>
            <a:r>
              <a:rPr lang="zh-CN" sz="2400">
                <a:solidFill>
                  <a:schemeClr val="tx1">
                    <a:alpha val="100000"/>
                  </a:schemeClr>
                </a:solidFill>
                <a:latin typeface="腾讯体 W3"/>
                <a:ea typeface="腾讯体 W3"/>
                <a:cs typeface="+mn-cs"/>
              </a:rPr>
              <a:t>薛定谔方程</a:t>
            </a:r>
            <a:r>
              <a:rPr lang="en-US" sz="2400">
                <a:solidFill>
                  <a:schemeClr val="tx1">
                    <a:alpha val="100000"/>
                  </a:schemeClr>
                </a:solidFill>
                <a:latin typeface="腾讯体 W3"/>
                <a:ea typeface="腾讯体 W3"/>
                <a:cs typeface="+mn-cs"/>
              </a:rPr>
              <a:t>                                                </a:t>
            </a:r>
            <a:r>
              <a:rPr lang="zh-CN" sz="2400">
                <a:solidFill>
                  <a:schemeClr val="tx1">
                    <a:alpha val="100000"/>
                  </a:schemeClr>
                </a:solidFill>
                <a:latin typeface="腾讯体 W3"/>
                <a:ea typeface="腾讯体 W3"/>
                <a:cs typeface="+mn-cs"/>
              </a:rPr>
              <a:t>以</a:t>
            </a:r>
            <a:r>
              <a:rPr lang="en-US" sz="2400">
                <a:solidFill>
                  <a:schemeClr val="tx1">
                    <a:alpha val="100000"/>
                  </a:schemeClr>
                </a:solidFill>
                <a:latin typeface="腾讯体 W3"/>
                <a:ea typeface="腾讯体 W3"/>
                <a:cs typeface="+mn-cs"/>
              </a:rPr>
              <a:t>       </a:t>
            </a:r>
            <a:r>
              <a:rPr lang="zh-CN" sz="2400">
                <a:solidFill>
                  <a:schemeClr val="tx1">
                    <a:alpha val="100000"/>
                  </a:schemeClr>
                </a:solidFill>
                <a:latin typeface="腾讯体 W3"/>
                <a:ea typeface="腾讯体 W3"/>
                <a:cs typeface="+mn-cs"/>
              </a:rPr>
              <a:t>为初态，当演化时间</a:t>
            </a:r>
            <a:r>
              <a:rPr lang="en-US" sz="2400">
                <a:solidFill>
                  <a:schemeClr val="tx1">
                    <a:alpha val="100000"/>
                  </a:schemeClr>
                </a:solidFill>
                <a:latin typeface="腾讯体 W3"/>
                <a:ea typeface="腾讯体 W3"/>
                <a:cs typeface="+mn-cs"/>
              </a:rPr>
              <a:t>    </a:t>
            </a:r>
            <a:r>
              <a:rPr lang="zh-CN" sz="2400">
                <a:solidFill>
                  <a:schemeClr val="tx1">
                    <a:alpha val="100000"/>
                  </a:schemeClr>
                </a:solidFill>
                <a:latin typeface="腾讯体 W3"/>
                <a:ea typeface="腾讯体 W3"/>
                <a:cs typeface="+mn-cs"/>
              </a:rPr>
              <a:t>足够大时，即可在最终演化时间拟合原问题的解：</a:t>
            </a:r>
            <a:endParaRPr/>
          </a:p>
        </p:txBody>
      </p:sp>
      <p:pic>
        <p:nvPicPr>
          <p:cNvPr id="104" name="Graphic 103"/>
          <p:cNvPicPr/>
          <p:nvPr/>
        </p:nvPicPr>
        <p:blipFill>
          <a:blip r:embed="rId8">
            <a:alphaModFix/>
            <a:extLst>
              <a:ext uri="{96DAC541-7B7A-43D3-8B79-37D633B846F1}">
                <asvg:svgBlip xmlns:asvg="http://schemas.microsoft.com/office/drawing/2016/SVG/main" r:embed="rId9"/>
              </a:ext>
            </a:extLst>
          </a:blip>
          <a:srcRect/>
          <a:stretch>
            <a:fillRect/>
          </a:stretch>
        </p:blipFill>
        <p:spPr>
          <a:xfrm>
            <a:off x="2931768" y="4970200"/>
            <a:ext cx="3554756" cy="457199"/>
          </a:xfrm>
          <a:prstGeom prst="rect">
            <a:avLst/>
          </a:prstGeom>
        </p:spPr>
      </p:pic>
      <p:pic>
        <p:nvPicPr>
          <p:cNvPr id="105" name="Graphic 104"/>
          <p:cNvPicPr/>
          <p:nvPr/>
        </p:nvPicPr>
        <p:blipFill>
          <a:blip r:embed="rId10">
            <a:alphaModFix/>
            <a:extLst>
              <a:ext uri="{96DAC541-7B7A-43D3-8B79-37D633B846F1}">
                <asvg:svgBlip xmlns:asvg="http://schemas.microsoft.com/office/drawing/2016/SVG/main" r:embed="rId11"/>
              </a:ext>
            </a:extLst>
          </a:blip>
          <a:srcRect/>
          <a:stretch>
            <a:fillRect/>
          </a:stretch>
        </p:blipFill>
        <p:spPr>
          <a:xfrm>
            <a:off x="3998473" y="6013190"/>
            <a:ext cx="1947186" cy="375024"/>
          </a:xfrm>
          <a:prstGeom prst="rect">
            <a:avLst/>
          </a:prstGeom>
        </p:spPr>
      </p:pic>
      <p:pic>
        <p:nvPicPr>
          <p:cNvPr id="106" name="Graphic 105"/>
          <p:cNvPicPr/>
          <p:nvPr/>
        </p:nvPicPr>
        <p:blipFill>
          <a:blip r:embed="rId12">
            <a:alphaModFix/>
            <a:extLst>
              <a:ext uri="{96DAC541-7B7A-43D3-8B79-37D633B846F1}">
                <asvg:svgBlip xmlns:asvg="http://schemas.microsoft.com/office/drawing/2016/SVG/main" r:embed="rId13"/>
              </a:ext>
            </a:extLst>
          </a:blip>
          <a:srcRect/>
          <a:stretch>
            <a:fillRect/>
          </a:stretch>
        </p:blipFill>
        <p:spPr>
          <a:xfrm>
            <a:off x="7152255" y="6013190"/>
            <a:ext cx="1577771" cy="316711"/>
          </a:xfrm>
          <a:prstGeom prst="rect">
            <a:avLst/>
          </a:prstGeom>
        </p:spPr>
      </p:pic>
      <p:pic>
        <p:nvPicPr>
          <p:cNvPr id="107" name="Graphic 106"/>
          <p:cNvPicPr/>
          <p:nvPr/>
        </p:nvPicPr>
        <p:blipFill>
          <a:blip r:embed="rId14">
            <a:alphaModFix/>
            <a:extLst>
              <a:ext uri="{96DAC541-7B7A-43D3-8B79-37D633B846F1}">
                <asvg:svgBlip xmlns:asvg="http://schemas.microsoft.com/office/drawing/2016/SVG/main" r:embed="rId15"/>
              </a:ext>
            </a:extLst>
          </a:blip>
          <a:srcRect/>
          <a:stretch>
            <a:fillRect/>
          </a:stretch>
        </p:blipFill>
        <p:spPr>
          <a:xfrm>
            <a:off x="4711716" y="4378121"/>
            <a:ext cx="452811" cy="294461"/>
          </a:xfrm>
          <a:prstGeom prst="rect">
            <a:avLst/>
          </a:prstGeom>
        </p:spPr>
      </p:pic>
      <p:pic>
        <p:nvPicPr>
          <p:cNvPr id="108" name="Graphic 107"/>
          <p:cNvPicPr/>
          <p:nvPr/>
        </p:nvPicPr>
        <p:blipFill>
          <a:blip r:embed="rId14">
            <a:alphaModFix/>
            <a:extLst>
              <a:ext uri="{96DAC541-7B7A-43D3-8B79-37D633B846F1}">
                <asvg:svgBlip xmlns:asvg="http://schemas.microsoft.com/office/drawing/2016/SVG/main" r:embed="rId15"/>
              </a:ext>
            </a:extLst>
          </a:blip>
          <a:srcRect/>
          <a:stretch>
            <a:fillRect/>
          </a:stretch>
        </p:blipFill>
        <p:spPr>
          <a:xfrm>
            <a:off x="7029068" y="5094950"/>
            <a:ext cx="381000" cy="228600"/>
          </a:xfrm>
          <a:prstGeom prst="rect">
            <a:avLst/>
          </a:prstGeom>
        </p:spPr>
      </p:pic>
      <p:pic>
        <p:nvPicPr>
          <p:cNvPr id="109" name="Graphic 108"/>
          <p:cNvPicPr/>
          <p:nvPr/>
        </p:nvPicPr>
        <p:blipFill>
          <a:blip r:embed="rId16">
            <a:extLst>
              <a:ext uri="{96DAC541-7B7A-43D3-8B79-37D633B846F1}">
                <asvg:svgBlip xmlns:asvg="http://schemas.microsoft.com/office/drawing/2016/SVG/main" r:embed="rId17"/>
              </a:ext>
            </a:extLst>
          </a:blip>
          <a:stretch>
            <a:fillRect/>
          </a:stretch>
        </p:blipFill>
        <p:spPr>
          <a:xfrm>
            <a:off x="7968177" y="4083050"/>
            <a:ext cx="346691" cy="227879"/>
          </a:xfrm>
          <a:prstGeom prst="rect">
            <a:avLst/>
          </a:prstGeom>
        </p:spPr>
      </p:pic>
      <p:pic>
        <p:nvPicPr>
          <p:cNvPr id="110" name="Graphic 109"/>
          <p:cNvPicPr/>
          <p:nvPr/>
        </p:nvPicPr>
        <p:blipFill>
          <a:blip r:embed="rId18">
            <a:extLst>
              <a:ext uri="{96DAC541-7B7A-43D3-8B79-37D633B846F1}">
                <asvg:svgBlip xmlns:asvg="http://schemas.microsoft.com/office/drawing/2016/SVG/main" r:embed="rId19"/>
              </a:ext>
            </a:extLst>
          </a:blip>
          <a:stretch>
            <a:fillRect/>
          </a:stretch>
        </p:blipFill>
        <p:spPr>
          <a:xfrm>
            <a:off x="3818212" y="4100755"/>
            <a:ext cx="405611" cy="243366"/>
          </a:xfrm>
          <a:prstGeom prst="rect">
            <a:avLst/>
          </a:prstGeom>
        </p:spPr>
      </p:pic>
      <p:pic>
        <p:nvPicPr>
          <p:cNvPr id="111" name="Graphic 110"/>
          <p:cNvPicPr/>
          <p:nvPr/>
        </p:nvPicPr>
        <p:blipFill>
          <a:blip r:embed="rId20">
            <a:extLst>
              <a:ext uri="{96DAC541-7B7A-43D3-8B79-37D633B846F1}">
                <asvg:svgBlip xmlns:asvg="http://schemas.microsoft.com/office/drawing/2016/SVG/main" r:embed="rId21"/>
              </a:ext>
            </a:extLst>
          </a:blip>
          <a:stretch>
            <a:fillRect/>
          </a:stretch>
        </p:blipFill>
        <p:spPr>
          <a:xfrm>
            <a:off x="10244098" y="5122992"/>
            <a:ext cx="212979" cy="2345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文本占位符 2"/>
          <p:cNvSpPr>
            <a:spLocks noGrp="1"/>
          </p:cNvSpPr>
          <p:nvPr>
            <p:ph type="body" idx="1"/>
          </p:nvPr>
        </p:nvSpPr>
        <p:spPr>
          <a:xfrm>
            <a:off x="844550" y="1725333"/>
            <a:ext cx="9754037" cy="3244867"/>
          </a:xfrm>
        </p:spPr>
        <p:txBody>
          <a:bodyPr/>
          <a:lstStyle/>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r>
              <a:rPr lang="zh-CN" sz="2400" b="0" i="0" u="none" strike="noStrike">
                <a:solidFill>
                  <a:schemeClr val="tx1">
                    <a:alpha val="100000"/>
                  </a:schemeClr>
                </a:solidFill>
                <a:latin typeface="腾讯体 W3"/>
                <a:ea typeface="腾讯体 W3"/>
                <a:cs typeface="+mn-cs"/>
              </a:rPr>
              <a:t>将演化时间 [0, T] 分割成若干长为 Δt 的小段，将每个小段的 H 视为一个常量，那么经过这段时间后</a:t>
            </a:r>
            <a:r>
              <a:rPr lang="en-US" sz="2400" b="0" i="0" u="none" strike="noStrike">
                <a:solidFill>
                  <a:schemeClr val="tx1">
                    <a:alpha val="100000"/>
                  </a:schemeClr>
                </a:solidFill>
                <a:latin typeface="腾讯体 W3"/>
                <a:ea typeface="腾讯体 W3"/>
                <a:cs typeface="+mn-cs"/>
              </a:rPr>
              <a:t> </a:t>
            </a:r>
            <a:r>
              <a:rPr lang="zh-CN" sz="2400" b="0" i="0" u="none" strike="noStrike">
                <a:solidFill>
                  <a:schemeClr val="tx1">
                    <a:alpha val="100000"/>
                  </a:schemeClr>
                </a:solidFill>
                <a:latin typeface="腾讯体 W3"/>
                <a:ea typeface="腾讯体 W3"/>
                <a:cs typeface="+mn-cs"/>
              </a:rPr>
              <a:t>ψ 的变化就是</a:t>
            </a:r>
            <a:endParaRPr sz="2400">
              <a:solidFill>
                <a:schemeClr val="tx1">
                  <a:tint val="82000"/>
                  <a:alpha val="100000"/>
                </a:schemeClr>
              </a:solidFill>
              <a:latin typeface="等线"/>
              <a:ea typeface="等线"/>
              <a:cs typeface="+mn-cs"/>
            </a:endParaRPr>
          </a:p>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r>
              <a:rPr lang="zh-CN" sz="2400" b="0" i="0" u="none" strike="noStrike">
                <a:solidFill>
                  <a:schemeClr val="tx1">
                    <a:alpha val="100000"/>
                  </a:schemeClr>
                </a:solidFill>
                <a:latin typeface="腾讯体 W3"/>
                <a:ea typeface="腾讯体 W3"/>
                <a:cs typeface="+mn-cs"/>
              </a:rPr>
              <a:t>在设计量子电路时，会遇到两个问题：</a:t>
            </a:r>
            <a:endParaRPr/>
          </a:p>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r>
              <a:rPr lang="en-US" sz="2400" b="0" i="0" u="none" strike="noStrike">
                <a:solidFill>
                  <a:schemeClr val="tx1">
                    <a:alpha val="100000"/>
                  </a:schemeClr>
                </a:solidFill>
                <a:latin typeface="腾讯体 W3"/>
                <a:ea typeface="腾讯体 W3"/>
                <a:cs typeface="+mn-cs"/>
              </a:rPr>
              <a:t>1. </a:t>
            </a:r>
            <a:r>
              <a:rPr lang="zh-CN" sz="2400" b="0" i="0" u="none" strike="noStrike">
                <a:solidFill>
                  <a:schemeClr val="tx1">
                    <a:alpha val="100000"/>
                  </a:schemeClr>
                </a:solidFill>
                <a:latin typeface="腾讯体 W3"/>
                <a:ea typeface="腾讯体 W3"/>
                <a:cs typeface="+mn-cs"/>
              </a:rPr>
              <a:t>怎么设计</a:t>
            </a:r>
            <a:r>
              <a:rPr lang="en-US" sz="2400" b="0" i="0" u="none" strike="noStrike">
                <a:solidFill>
                  <a:schemeClr val="tx1">
                    <a:alpha val="100000"/>
                  </a:schemeClr>
                </a:solidFill>
                <a:latin typeface="腾讯体 W3"/>
                <a:ea typeface="腾讯体 W3"/>
                <a:cs typeface="+mn-cs"/>
              </a:rPr>
              <a:t> A(t) </a:t>
            </a:r>
            <a:r>
              <a:rPr lang="zh-CN" sz="2400" b="0" i="0" u="none" strike="noStrike">
                <a:solidFill>
                  <a:schemeClr val="tx1">
                    <a:alpha val="100000"/>
                  </a:schemeClr>
                </a:solidFill>
                <a:latin typeface="腾讯体 W3"/>
                <a:ea typeface="腾讯体 W3"/>
                <a:cs typeface="+mn-cs"/>
              </a:rPr>
              <a:t>和</a:t>
            </a:r>
            <a:r>
              <a:rPr lang="en-US" sz="2400" b="0" i="0" u="none" strike="noStrike">
                <a:solidFill>
                  <a:schemeClr val="tx1">
                    <a:alpha val="100000"/>
                  </a:schemeClr>
                </a:solidFill>
                <a:latin typeface="腾讯体 W3"/>
                <a:ea typeface="腾讯体 W3"/>
                <a:cs typeface="+mn-cs"/>
              </a:rPr>
              <a:t> B(t)</a:t>
            </a:r>
            <a:r>
              <a:rPr lang="zh-CN" sz="2400" b="0" i="0" u="none" strike="noStrike">
                <a:solidFill>
                  <a:schemeClr val="tx1">
                    <a:alpha val="100000"/>
                  </a:schemeClr>
                </a:solidFill>
                <a:latin typeface="腾讯体 W3"/>
                <a:ea typeface="腾讯体 W3"/>
                <a:cs typeface="+mn-cs"/>
              </a:rPr>
              <a:t>？</a:t>
            </a:r>
            <a:endParaRPr/>
          </a:p>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r>
              <a:rPr lang="en-US" sz="2400" b="0" i="0" u="none" strike="noStrike">
                <a:solidFill>
                  <a:schemeClr val="tx1">
                    <a:alpha val="100000"/>
                  </a:schemeClr>
                </a:solidFill>
                <a:latin typeface="腾讯体 W3"/>
                <a:ea typeface="腾讯体 W3"/>
                <a:cs typeface="+mn-cs"/>
              </a:rPr>
              <a:t>2. </a:t>
            </a:r>
            <a:r>
              <a:rPr lang="zh-CN" sz="2400" b="0" i="0" u="none" strike="noStrike">
                <a:solidFill>
                  <a:schemeClr val="tx1">
                    <a:alpha val="100000"/>
                  </a:schemeClr>
                </a:solidFill>
                <a:latin typeface="腾讯体 W3"/>
                <a:ea typeface="腾讯体 W3"/>
                <a:cs typeface="+mn-cs"/>
              </a:rPr>
              <a:t>需要将</a:t>
            </a:r>
            <a:r>
              <a:rPr lang="en-US" sz="2400" b="0" i="0" u="none" strike="noStrike">
                <a:solidFill>
                  <a:schemeClr val="tx1">
                    <a:alpha val="100000"/>
                  </a:schemeClr>
                </a:solidFill>
                <a:latin typeface="腾讯体 W3"/>
                <a:ea typeface="腾讯体 W3"/>
                <a:cs typeface="+mn-cs"/>
              </a:rPr>
              <a:t>           </a:t>
            </a:r>
            <a:r>
              <a:rPr lang="zh-CN" sz="2400" b="0" i="0" u="none" strike="noStrike">
                <a:solidFill>
                  <a:schemeClr val="tx1">
                    <a:alpha val="100000"/>
                  </a:schemeClr>
                </a:solidFill>
                <a:latin typeface="腾讯体 W3"/>
                <a:ea typeface="腾讯体 W3"/>
                <a:cs typeface="+mn-cs"/>
              </a:rPr>
              <a:t>近似为</a:t>
            </a:r>
            <a:r>
              <a:rPr lang="en-US" sz="2400" b="0" i="0" u="none" strike="noStrike">
                <a:solidFill>
                  <a:schemeClr val="tx1">
                    <a:alpha val="100000"/>
                  </a:schemeClr>
                </a:solidFill>
                <a:latin typeface="腾讯体 W3"/>
                <a:ea typeface="腾讯体 W3"/>
                <a:cs typeface="+mn-cs"/>
              </a:rPr>
              <a:t>                              </a:t>
            </a:r>
            <a:r>
              <a:rPr lang="zh-CN" sz="2400" b="0" i="0" u="none" strike="noStrike">
                <a:solidFill>
                  <a:schemeClr val="tx1">
                    <a:alpha val="100000"/>
                  </a:schemeClr>
                </a:solidFill>
                <a:latin typeface="腾讯体 W3"/>
                <a:ea typeface="腾讯体 W3"/>
                <a:cs typeface="+mn-cs"/>
              </a:rPr>
              <a:t>，而这会带来</a:t>
            </a:r>
            <a:r>
              <a:rPr lang="en-US" sz="2400" b="0" i="0" u="none" strike="noStrike">
                <a:solidFill>
                  <a:schemeClr val="tx1">
                    <a:alpha val="100000"/>
                  </a:schemeClr>
                </a:solidFill>
                <a:latin typeface="腾讯体 W3"/>
                <a:ea typeface="腾讯体 W3"/>
                <a:cs typeface="+mn-cs"/>
              </a:rPr>
              <a:t>            </a:t>
            </a:r>
            <a:r>
              <a:rPr lang="zh-CN" sz="2400" b="0" i="0" u="none" strike="noStrike">
                <a:solidFill>
                  <a:schemeClr val="tx1">
                    <a:alpha val="100000"/>
                  </a:schemeClr>
                </a:solidFill>
                <a:latin typeface="腾讯体 W3"/>
                <a:ea typeface="腾讯体 W3"/>
                <a:cs typeface="+mn-cs"/>
              </a:rPr>
              <a:t>的误差</a:t>
            </a:r>
            <a:endParaRPr/>
          </a:p>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r>
              <a:rPr lang="zh-CN" sz="2400" b="0" i="0" u="none" strike="noStrike">
                <a:solidFill>
                  <a:schemeClr val="tx1">
                    <a:alpha val="100000"/>
                  </a:schemeClr>
                </a:solidFill>
                <a:latin typeface="腾讯体 W3"/>
                <a:ea typeface="腾讯体 W3"/>
                <a:cs typeface="+mn-cs"/>
              </a:rPr>
              <a:t>对于第二个问题，可以用更精确的近似，我们找到了两个误差分别只有</a:t>
            </a:r>
            <a:endParaRPr/>
          </a:p>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r>
              <a:rPr lang="en-US" sz="2400" b="0" i="0" u="none" strike="noStrike">
                <a:solidFill>
                  <a:schemeClr val="tx1">
                    <a:alpha val="100000"/>
                  </a:schemeClr>
                </a:solidFill>
                <a:latin typeface="腾讯体 W3"/>
                <a:ea typeface="腾讯体 W3"/>
                <a:cs typeface="+mn-cs"/>
              </a:rPr>
              <a:t>                      </a:t>
            </a:r>
            <a:r>
              <a:rPr lang="zh-CN" sz="2400" b="0" i="0" u="none" strike="noStrike">
                <a:solidFill>
                  <a:schemeClr val="tx1">
                    <a:alpha val="100000"/>
                  </a:schemeClr>
                </a:solidFill>
                <a:latin typeface="腾讯体 W3"/>
                <a:ea typeface="腾讯体 W3"/>
                <a:cs typeface="+mn-cs"/>
              </a:rPr>
              <a:t>的近似，其中误差为</a:t>
            </a:r>
            <a:r>
              <a:rPr lang="en-US" sz="2400" b="0" i="0" u="none" strike="noStrike">
                <a:solidFill>
                  <a:schemeClr val="tx1">
                    <a:alpha val="100000"/>
                  </a:schemeClr>
                </a:solidFill>
                <a:latin typeface="腾讯体 W3"/>
                <a:ea typeface="腾讯体 W3"/>
                <a:cs typeface="+mn-cs"/>
              </a:rPr>
              <a:t>         </a:t>
            </a:r>
            <a:r>
              <a:rPr lang="zh-CN" sz="2400" b="0" i="0" u="none" strike="noStrike">
                <a:solidFill>
                  <a:schemeClr val="tx1">
                    <a:alpha val="100000"/>
                  </a:schemeClr>
                </a:solidFill>
                <a:latin typeface="腾讯体 W3"/>
                <a:ea typeface="腾讯体 W3"/>
                <a:cs typeface="+mn-cs"/>
              </a:rPr>
              <a:t>的近似如下：</a:t>
            </a:r>
            <a:endParaRPr/>
          </a:p>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endParaRPr lang="en-US" sz="2400" b="0" i="0" u="none" strike="noStrike">
              <a:solidFill>
                <a:schemeClr val="tx1">
                  <a:alpha val="100000"/>
                </a:schemeClr>
              </a:solidFill>
              <a:latin typeface="腾讯体 W3"/>
              <a:ea typeface="腾讯体 W3"/>
              <a:cs typeface="+mn-cs"/>
            </a:endParaRPr>
          </a:p>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endParaRPr lang="en-US" sz="2400" b="0" i="0" u="none" strike="noStrike">
              <a:solidFill>
                <a:schemeClr val="tx1">
                  <a:alpha val="100000"/>
                </a:schemeClr>
              </a:solidFill>
              <a:latin typeface="腾讯体 W3"/>
              <a:ea typeface="腾讯体 W3"/>
              <a:cs typeface="+mn-cs"/>
            </a:endParaRPr>
          </a:p>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endParaRPr lang="en-US" sz="2400" b="0" i="0" u="none" strike="noStrike">
              <a:solidFill>
                <a:schemeClr val="tx1">
                  <a:alpha val="100000"/>
                </a:schemeClr>
              </a:solidFill>
              <a:latin typeface="腾讯体 W3"/>
              <a:ea typeface="腾讯体 W3"/>
              <a:cs typeface="+mn-cs"/>
            </a:endParaRPr>
          </a:p>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endParaRPr lang="en-US" sz="2400" b="0" i="0" u="none" strike="noStrike">
              <a:solidFill>
                <a:schemeClr val="tx1">
                  <a:alpha val="100000"/>
                </a:schemeClr>
              </a:solidFill>
              <a:latin typeface="腾讯体 W3"/>
              <a:ea typeface="腾讯体 W3"/>
              <a:cs typeface="+mn-cs"/>
            </a:endParaRPr>
          </a:p>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endParaRPr lang="en-US" sz="2400" b="0" i="0" u="none" strike="noStrike">
              <a:solidFill>
                <a:schemeClr val="tx1">
                  <a:alpha val="100000"/>
                </a:schemeClr>
              </a:solidFill>
              <a:latin typeface="腾讯体 W3"/>
              <a:ea typeface="腾讯体 W3"/>
              <a:cs typeface="+mn-cs"/>
            </a:endParaRPr>
          </a:p>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endParaRPr lang="zh-CN" sz="2400" b="0" i="0" u="none" strike="noStrike">
              <a:solidFill>
                <a:schemeClr val="tx1">
                  <a:alpha val="100000"/>
                </a:schemeClr>
              </a:solidFill>
              <a:latin typeface="腾讯体 W3"/>
              <a:ea typeface="腾讯体 W3"/>
              <a:cs typeface="+mn-cs"/>
            </a:endParaRPr>
          </a:p>
        </p:txBody>
      </p:sp>
      <p:sp>
        <p:nvSpPr>
          <p:cNvPr id="114" name="标题 1"/>
          <p:cNvSpPr txBox="1">
            <a:spLocks noGrp="1"/>
          </p:cNvSpPr>
          <p:nvPr/>
        </p:nvSpPr>
        <p:spPr>
          <a:xfrm>
            <a:off x="756803" y="-278342"/>
            <a:ext cx="10515600" cy="1325563"/>
          </a:xfrm>
          <a:prstGeom prst="rect">
            <a:avLst/>
          </a:prstGeom>
          <a:ln/>
        </p:spPr>
        <p:txBody>
          <a:bodyPr anchor="b"/>
          <a:lstStyle>
            <a:lvl1pPr algn="l" defTabSz="914400" rtl="0" eaLnBrk="1" latinLnBrk="0" hangingPunct="1">
              <a:lnSpc>
                <a:spcPct val="90000"/>
              </a:lnSpc>
              <a:spcBef>
                <a:spcPct val="1"/>
              </a:spcBef>
              <a:buNone/>
              <a:defRPr sz="6000" kern="1200">
                <a:solidFill>
                  <a:srgbClr val="000000"/>
                </a:solidFill>
                <a:latin typeface="等线 Light"/>
                <a:ea typeface="等线 Light"/>
                <a:cs typeface="+mj-cs"/>
              </a:defRPr>
            </a:lvl1pPr>
          </a:lstStyle>
          <a:p>
            <a:pPr algn="l" defTabSz="914400">
              <a:lnSpc>
                <a:spcPct val="90000"/>
              </a:lnSpc>
              <a:spcBef>
                <a:spcPct val="1"/>
              </a:spcBef>
              <a:buNone/>
              <a:defRPr sz="6000">
                <a:solidFill>
                  <a:srgbClr val="000000">
                    <a:alpha val="100000"/>
                  </a:srgbClr>
                </a:solidFill>
                <a:latin typeface="等线 Light"/>
                <a:ea typeface="等线 Light"/>
                <a:cs typeface="+mj-cs"/>
              </a:defRPr>
            </a:pPr>
            <a:r>
              <a:rPr lang="zh-CN" sz="4400" b="1" i="0" u="none" strike="noStrike">
                <a:solidFill>
                  <a:srgbClr val="000000">
                    <a:alpha val="100000"/>
                  </a:srgbClr>
                </a:solidFill>
                <a:latin typeface="腾讯体 W3"/>
                <a:ea typeface="腾讯体 W3"/>
                <a:cs typeface="+mj-cs"/>
              </a:rPr>
              <a:t>模拟绝热演化</a:t>
            </a:r>
            <a:endParaRPr/>
          </a:p>
        </p:txBody>
      </p:sp>
      <p:cxnSp>
        <p:nvCxnSpPr>
          <p:cNvPr id="115" name="Straight Arrow Connector 114"/>
          <p:cNvCxnSpPr/>
          <p:nvPr/>
        </p:nvCxnSpPr>
        <p:spPr>
          <a:xfrm>
            <a:off x="756803" y="1206299"/>
            <a:ext cx="3502879" cy="0"/>
          </a:xfrm>
          <a:prstGeom prst="straightConnector1">
            <a:avLst/>
          </a:prstGeom>
          <a:ln w="25400">
            <a:solidFill>
              <a:srgbClr val="000000">
                <a:alpha val="100000"/>
              </a:srgbClr>
            </a:solidFill>
            <a:prstDash val="solid"/>
            <a:headEnd/>
            <a:tailEnd/>
          </a:ln>
        </p:spPr>
      </p:cxnSp>
      <p:pic>
        <p:nvPicPr>
          <p:cNvPr id="116" name="Graphic 115"/>
          <p:cNvPicPr/>
          <p:nvPr/>
        </p:nvPicPr>
        <p:blipFill>
          <a:blip r:embed="rId3">
            <a:alphaModFix/>
            <a:extLst>
              <a:ext uri="{96DAC541-7B7A-43D3-8B79-37D633B846F1}">
                <asvg:svgBlip xmlns:asvg="http://schemas.microsoft.com/office/drawing/2016/SVG/main" r:embed="rId4"/>
              </a:ext>
            </a:extLst>
          </a:blip>
          <a:srcRect/>
          <a:stretch>
            <a:fillRect/>
          </a:stretch>
        </p:blipFill>
        <p:spPr>
          <a:xfrm>
            <a:off x="7033821" y="2122431"/>
            <a:ext cx="2305090" cy="384181"/>
          </a:xfrm>
          <a:prstGeom prst="rect">
            <a:avLst/>
          </a:prstGeom>
          <a:noFill/>
        </p:spPr>
      </p:pic>
      <p:pic>
        <p:nvPicPr>
          <p:cNvPr id="117" name="Graphic 116"/>
          <p:cNvPicPr/>
          <p:nvPr/>
        </p:nvPicPr>
        <p:blipFill>
          <a:blip r:embed="rId5">
            <a:alphaModFix/>
            <a:extLst>
              <a:ext uri="{96DAC541-7B7A-43D3-8B79-37D633B846F1}">
                <asvg:svgBlip xmlns:asvg="http://schemas.microsoft.com/office/drawing/2016/SVG/main" r:embed="rId6"/>
              </a:ext>
            </a:extLst>
          </a:blip>
          <a:srcRect/>
          <a:stretch>
            <a:fillRect/>
          </a:stretch>
        </p:blipFill>
        <p:spPr>
          <a:xfrm>
            <a:off x="2190939" y="3522871"/>
            <a:ext cx="810766" cy="250935"/>
          </a:xfrm>
          <a:prstGeom prst="rect">
            <a:avLst/>
          </a:prstGeom>
        </p:spPr>
      </p:pic>
      <p:pic>
        <p:nvPicPr>
          <p:cNvPr id="118" name="Graphic 117"/>
          <p:cNvPicPr/>
          <p:nvPr/>
        </p:nvPicPr>
        <p:blipFill>
          <a:blip r:embed="rId7">
            <a:alphaModFix/>
            <a:extLst>
              <a:ext uri="{96DAC541-7B7A-43D3-8B79-37D633B846F1}">
                <asvg:svgBlip xmlns:asvg="http://schemas.microsoft.com/office/drawing/2016/SVG/main" r:embed="rId8"/>
              </a:ext>
            </a:extLst>
          </a:blip>
          <a:srcRect/>
          <a:stretch>
            <a:fillRect/>
          </a:stretch>
        </p:blipFill>
        <p:spPr>
          <a:xfrm>
            <a:off x="4170604" y="3540389"/>
            <a:ext cx="2032000" cy="215900"/>
          </a:xfrm>
          <a:prstGeom prst="rect">
            <a:avLst/>
          </a:prstGeom>
        </p:spPr>
      </p:pic>
      <p:pic>
        <p:nvPicPr>
          <p:cNvPr id="119" name="Graphic 118"/>
          <p:cNvPicPr/>
          <p:nvPr/>
        </p:nvPicPr>
        <p:blipFill>
          <a:blip r:embed="rId9">
            <a:alphaModFix/>
            <a:extLst>
              <a:ext uri="{96DAC541-7B7A-43D3-8B79-37D633B846F1}">
                <asvg:svgBlip xmlns:asvg="http://schemas.microsoft.com/office/drawing/2016/SVG/main" r:embed="rId10"/>
              </a:ext>
            </a:extLst>
          </a:blip>
          <a:srcRect/>
          <a:stretch>
            <a:fillRect/>
          </a:stretch>
        </p:blipFill>
        <p:spPr>
          <a:xfrm>
            <a:off x="8278421" y="3546904"/>
            <a:ext cx="711200" cy="254000"/>
          </a:xfrm>
          <a:prstGeom prst="rect">
            <a:avLst/>
          </a:prstGeom>
        </p:spPr>
      </p:pic>
      <p:pic>
        <p:nvPicPr>
          <p:cNvPr id="120" name="Graphic 119"/>
          <p:cNvPicPr/>
          <p:nvPr/>
        </p:nvPicPr>
        <p:blipFill>
          <a:blip r:embed="rId11">
            <a:extLst>
              <a:ext uri="{96DAC541-7B7A-43D3-8B79-37D633B846F1}">
                <asvg:svgBlip xmlns:asvg="http://schemas.microsoft.com/office/drawing/2016/SVG/main" r:embed="rId12"/>
              </a:ext>
            </a:extLst>
          </a:blip>
          <a:stretch>
            <a:fillRect/>
          </a:stretch>
        </p:blipFill>
        <p:spPr>
          <a:xfrm>
            <a:off x="3291776" y="5058311"/>
            <a:ext cx="5142982" cy="569023"/>
          </a:xfrm>
          <a:prstGeom prst="rect">
            <a:avLst/>
          </a:prstGeom>
        </p:spPr>
      </p:pic>
      <p:pic>
        <p:nvPicPr>
          <p:cNvPr id="121" name="Graphic 120"/>
          <p:cNvPicPr/>
          <p:nvPr/>
        </p:nvPicPr>
        <p:blipFill>
          <a:blip r:embed="rId13">
            <a:extLst>
              <a:ext uri="{96DAC541-7B7A-43D3-8B79-37D633B846F1}">
                <asvg:svgBlip xmlns:asvg="http://schemas.microsoft.com/office/drawing/2016/SVG/main" r:embed="rId14"/>
              </a:ext>
            </a:extLst>
          </a:blip>
          <a:stretch>
            <a:fillRect/>
          </a:stretch>
        </p:blipFill>
        <p:spPr>
          <a:xfrm>
            <a:off x="844550" y="4453928"/>
            <a:ext cx="1751772" cy="254000"/>
          </a:xfrm>
          <a:prstGeom prst="rect">
            <a:avLst/>
          </a:prstGeom>
        </p:spPr>
      </p:pic>
      <p:pic>
        <p:nvPicPr>
          <p:cNvPr id="122" name="Graphic 121"/>
          <p:cNvPicPr/>
          <p:nvPr/>
        </p:nvPicPr>
        <p:blipFill>
          <a:blip r:embed="rId9">
            <a:alphaModFix/>
            <a:extLst>
              <a:ext uri="{96DAC541-7B7A-43D3-8B79-37D633B846F1}">
                <asvg:svgBlip xmlns:asvg="http://schemas.microsoft.com/office/drawing/2016/SVG/main" r:embed="rId15"/>
              </a:ext>
            </a:extLst>
          </a:blip>
          <a:srcRect/>
          <a:stretch>
            <a:fillRect/>
          </a:stretch>
        </p:blipFill>
        <p:spPr>
          <a:xfrm>
            <a:off x="5415204" y="4453928"/>
            <a:ext cx="711200" cy="254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占位符 2"/>
          <p:cNvSpPr>
            <a:spLocks noGrp="1"/>
          </p:cNvSpPr>
          <p:nvPr>
            <p:ph type="body" idx="1"/>
          </p:nvPr>
        </p:nvSpPr>
        <p:spPr>
          <a:xfrm>
            <a:off x="875323" y="1534295"/>
            <a:ext cx="10104098" cy="3244867"/>
          </a:xfrm>
        </p:spPr>
        <p:txBody>
          <a:bodyPr/>
          <a:lstStyle/>
          <a:p>
            <a:pPr marL="0" lvl="0" indent="0" algn="l" defTabSz="914400">
              <a:lnSpc>
                <a:spcPct val="90000"/>
              </a:lnSpc>
              <a:spcBef>
                <a:spcPts val="1000"/>
              </a:spcBef>
              <a:buFont typeface="Arial" panose="020B0604020202020204" pitchFamily="34" charset="0"/>
              <a:buNone/>
              <a:defRPr sz="2400">
                <a:solidFill>
                  <a:schemeClr val="tx1">
                    <a:tint val="82000"/>
                    <a:alpha val="100000"/>
                  </a:schemeClr>
                </a:solidFill>
                <a:latin typeface="等线"/>
                <a:ea typeface="等线"/>
                <a:cs typeface="+mn-cs"/>
              </a:defRPr>
            </a:pPr>
            <a:r>
              <a:rPr lang="zh-CN" sz="2400" b="0" i="0" u="none" strike="noStrike">
                <a:solidFill>
                  <a:schemeClr val="tx1">
                    <a:alpha val="100000"/>
                  </a:schemeClr>
                </a:solidFill>
                <a:latin typeface="腾讯体 W3"/>
                <a:ea typeface="腾讯体 W3"/>
                <a:cs typeface="+mn-cs"/>
              </a:rPr>
              <a:t>对于第一个问题，我们做了很多尝试</a:t>
            </a:r>
            <a:r>
              <a:rPr lang="en-US" sz="2400" b="0" i="0" u="none" strike="noStrike">
                <a:solidFill>
                  <a:schemeClr val="tx1">
                    <a:alpha val="100000"/>
                  </a:schemeClr>
                </a:solidFill>
                <a:latin typeface="腾讯体 W3"/>
                <a:ea typeface="腾讯体 W3"/>
                <a:cs typeface="+mn-cs"/>
              </a:rPr>
              <a:t> </a:t>
            </a:r>
            <a:r>
              <a:rPr lang="zh-CN" sz="2400" b="0" i="0" u="none" strike="noStrike">
                <a:solidFill>
                  <a:schemeClr val="tx1">
                    <a:alpha val="100000"/>
                  </a:schemeClr>
                </a:solidFill>
                <a:latin typeface="腾讯体 W3"/>
                <a:ea typeface="腾讯体 W3"/>
                <a:cs typeface="+mn-cs"/>
              </a:rPr>
              <a:t>（固定</a:t>
            </a:r>
            <a:r>
              <a:rPr lang="en-US" sz="2400" b="0" i="0" u="none" strike="noStrike">
                <a:solidFill>
                  <a:schemeClr val="tx1">
                    <a:alpha val="100000"/>
                  </a:schemeClr>
                </a:solidFill>
                <a:latin typeface="腾讯体 W3"/>
                <a:ea typeface="腾讯体 W3"/>
                <a:cs typeface="+mn-cs"/>
              </a:rPr>
              <a:t>T=5</a:t>
            </a:r>
            <a:r>
              <a:rPr lang="zh-CN" sz="2400" b="0" i="0" u="none" strike="noStrike">
                <a:solidFill>
                  <a:schemeClr val="tx1">
                    <a:alpha val="100000"/>
                  </a:schemeClr>
                </a:solidFill>
                <a:latin typeface="腾讯体 W3"/>
                <a:ea typeface="腾讯体 W3"/>
                <a:cs typeface="+mn-cs"/>
              </a:rPr>
              <a:t>）</a:t>
            </a:r>
            <a:endParaRPr sz="2400">
              <a:solidFill>
                <a:schemeClr val="tx1">
                  <a:tint val="82000"/>
                  <a:alpha val="100000"/>
                </a:schemeClr>
              </a:solidFill>
              <a:latin typeface="等线"/>
              <a:ea typeface="等线"/>
              <a:cs typeface="+mn-cs"/>
            </a:endParaRPr>
          </a:p>
        </p:txBody>
      </p:sp>
      <p:sp>
        <p:nvSpPr>
          <p:cNvPr id="125" name="标题 1"/>
          <p:cNvSpPr txBox="1">
            <a:spLocks noGrp="1"/>
          </p:cNvSpPr>
          <p:nvPr/>
        </p:nvSpPr>
        <p:spPr>
          <a:xfrm>
            <a:off x="756803" y="-278342"/>
            <a:ext cx="10515600" cy="1325563"/>
          </a:xfrm>
          <a:prstGeom prst="rect">
            <a:avLst/>
          </a:prstGeom>
          <a:ln/>
        </p:spPr>
        <p:txBody>
          <a:bodyPr anchor="b"/>
          <a:lstStyle>
            <a:lvl1pPr algn="l" defTabSz="914400" rtl="0" eaLnBrk="1" latinLnBrk="0" hangingPunct="1">
              <a:lnSpc>
                <a:spcPct val="90000"/>
              </a:lnSpc>
              <a:spcBef>
                <a:spcPct val="1"/>
              </a:spcBef>
              <a:buNone/>
              <a:defRPr sz="6000" kern="1200">
                <a:solidFill>
                  <a:srgbClr val="000000"/>
                </a:solidFill>
                <a:latin typeface="等线 Light"/>
                <a:ea typeface="等线 Light"/>
                <a:cs typeface="+mj-cs"/>
              </a:defRPr>
            </a:lvl1pPr>
          </a:lstStyle>
          <a:p>
            <a:pPr algn="l" defTabSz="914400">
              <a:lnSpc>
                <a:spcPct val="90000"/>
              </a:lnSpc>
              <a:spcBef>
                <a:spcPct val="1"/>
              </a:spcBef>
              <a:buNone/>
              <a:defRPr sz="6000">
                <a:solidFill>
                  <a:srgbClr val="000000">
                    <a:alpha val="100000"/>
                  </a:srgbClr>
                </a:solidFill>
                <a:latin typeface="等线 Light"/>
                <a:ea typeface="等线 Light"/>
                <a:cs typeface="+mj-cs"/>
              </a:defRPr>
            </a:pPr>
            <a:r>
              <a:rPr lang="zh-CN" sz="4400" b="1" i="0" u="none" strike="noStrike">
                <a:solidFill>
                  <a:srgbClr val="000000">
                    <a:alpha val="100000"/>
                  </a:srgbClr>
                </a:solidFill>
                <a:latin typeface="腾讯体 W3"/>
                <a:ea typeface="腾讯体 W3"/>
                <a:cs typeface="+mj-cs"/>
              </a:rPr>
              <a:t>模拟绝热演化</a:t>
            </a:r>
            <a:endParaRPr/>
          </a:p>
        </p:txBody>
      </p:sp>
      <p:cxnSp>
        <p:nvCxnSpPr>
          <p:cNvPr id="126" name="Straight Arrow Connector 125"/>
          <p:cNvCxnSpPr/>
          <p:nvPr/>
        </p:nvCxnSpPr>
        <p:spPr>
          <a:xfrm>
            <a:off x="756803" y="1206299"/>
            <a:ext cx="3518047" cy="0"/>
          </a:xfrm>
          <a:prstGeom prst="straightConnector1">
            <a:avLst/>
          </a:prstGeom>
          <a:ln w="25400">
            <a:solidFill>
              <a:srgbClr val="000000">
                <a:alpha val="100000"/>
              </a:srgbClr>
            </a:solidFill>
            <a:prstDash val="solid"/>
            <a:headEnd/>
            <a:tailEnd/>
          </a:ln>
        </p:spPr>
      </p:cxnSp>
      <p:pic>
        <p:nvPicPr>
          <p:cNvPr id="127" name="Picture 126"/>
          <p:cNvPicPr>
            <a:picLocks noChangeAspect="1"/>
          </p:cNvPicPr>
          <p:nvPr/>
        </p:nvPicPr>
        <p:blipFill>
          <a:blip r:embed="rId3"/>
          <a:stretch>
            <a:fillRect/>
          </a:stretch>
        </p:blipFill>
        <p:spPr>
          <a:xfrm>
            <a:off x="5021741" y="4294060"/>
            <a:ext cx="2796346" cy="2068459"/>
          </a:xfrm>
          <a:prstGeom prst="rect">
            <a:avLst/>
          </a:prstGeom>
        </p:spPr>
      </p:pic>
      <p:pic>
        <p:nvPicPr>
          <p:cNvPr id="128" name="Picture 127"/>
          <p:cNvPicPr>
            <a:picLocks noChangeAspect="1"/>
          </p:cNvPicPr>
          <p:nvPr/>
        </p:nvPicPr>
        <p:blipFill>
          <a:blip r:embed="rId4"/>
          <a:stretch>
            <a:fillRect/>
          </a:stretch>
        </p:blipFill>
        <p:spPr>
          <a:xfrm>
            <a:off x="5021741" y="2175710"/>
            <a:ext cx="2796346" cy="2020302"/>
          </a:xfrm>
          <a:prstGeom prst="rect">
            <a:avLst/>
          </a:prstGeom>
        </p:spPr>
      </p:pic>
      <p:sp>
        <p:nvSpPr>
          <p:cNvPr id="129" name="TextBox 128"/>
          <p:cNvSpPr txBox="1"/>
          <p:nvPr/>
        </p:nvSpPr>
        <p:spPr>
          <a:xfrm>
            <a:off x="667903" y="6460567"/>
            <a:ext cx="10693400" cy="368300"/>
          </a:xfrm>
          <a:prstGeom prst="rect">
            <a:avLst/>
          </a:prstGeom>
          <a:ln w="12700">
            <a:prstDash val="solid"/>
            <a:miter lim="800000"/>
          </a:ln>
        </p:spPr>
        <p:txBody>
          <a:bodyPr>
            <a:spAutoFit/>
          </a:bodyPr>
          <a:lstStyle/>
          <a:p>
            <a:r>
              <a:rPr lang="zh-CN">
                <a:latin typeface="腾讯体 W3"/>
                <a:ea typeface="腾讯体 W3"/>
                <a:cs typeface="+mn-cs"/>
              </a:rPr>
              <a:t>手动调参得到的函数及特征值变化曲线</a:t>
            </a:r>
            <a:r>
              <a:rPr lang="en-US">
                <a:latin typeface="腾讯体 W3"/>
                <a:ea typeface="腾讯体 W3"/>
                <a:cs typeface="+mn-cs"/>
              </a:rPr>
              <a:t>                </a:t>
            </a:r>
            <a:r>
              <a:rPr lang="zh-CN">
                <a:latin typeface="腾讯体 W3"/>
                <a:ea typeface="腾讯体 W3"/>
                <a:cs typeface="+mn-cs"/>
              </a:rPr>
              <a:t>用模拟退火调参</a:t>
            </a:r>
            <a:r>
              <a:rPr lang="en-US">
                <a:latin typeface="腾讯体 W3"/>
                <a:ea typeface="腾讯体 W3"/>
                <a:cs typeface="+mn-cs"/>
              </a:rPr>
              <a:t>                              </a:t>
            </a:r>
            <a:r>
              <a:rPr lang="zh-CN">
                <a:latin typeface="腾讯体 W3"/>
                <a:ea typeface="腾讯体 W3"/>
                <a:cs typeface="+mn-cs"/>
              </a:rPr>
              <a:t>样条插值法调参</a:t>
            </a:r>
            <a:endParaRPr/>
          </a:p>
        </p:txBody>
      </p:sp>
      <p:pic>
        <p:nvPicPr>
          <p:cNvPr id="130" name="Picture 129"/>
          <p:cNvPicPr>
            <a:picLocks noChangeAspect="1"/>
          </p:cNvPicPr>
          <p:nvPr/>
        </p:nvPicPr>
        <p:blipFill>
          <a:blip r:embed="rId5"/>
          <a:stretch>
            <a:fillRect/>
          </a:stretch>
        </p:blipFill>
        <p:spPr>
          <a:xfrm>
            <a:off x="1204472" y="4294060"/>
            <a:ext cx="2840951" cy="2068459"/>
          </a:xfrm>
          <a:prstGeom prst="rect">
            <a:avLst/>
          </a:prstGeom>
        </p:spPr>
      </p:pic>
      <p:pic>
        <p:nvPicPr>
          <p:cNvPr id="131" name="Picture 130"/>
          <p:cNvPicPr>
            <a:picLocks noChangeAspect="1"/>
          </p:cNvPicPr>
          <p:nvPr/>
        </p:nvPicPr>
        <p:blipFill>
          <a:blip r:embed="rId6"/>
          <a:stretch>
            <a:fillRect/>
          </a:stretch>
        </p:blipFill>
        <p:spPr>
          <a:xfrm>
            <a:off x="1244252" y="2146578"/>
            <a:ext cx="2801171" cy="2020301"/>
          </a:xfrm>
          <a:prstGeom prst="rect">
            <a:avLst/>
          </a:prstGeom>
        </p:spPr>
      </p:pic>
      <p:pic>
        <p:nvPicPr>
          <p:cNvPr id="132" name="Picture 131"/>
          <p:cNvPicPr>
            <a:picLocks noChangeAspect="1"/>
          </p:cNvPicPr>
          <p:nvPr/>
        </p:nvPicPr>
        <p:blipFill>
          <a:blip r:embed="rId7"/>
          <a:stretch>
            <a:fillRect/>
          </a:stretch>
        </p:blipFill>
        <p:spPr>
          <a:xfrm>
            <a:off x="8331904" y="2146578"/>
            <a:ext cx="2712215" cy="2049434"/>
          </a:xfrm>
          <a:prstGeom prst="rect">
            <a:avLst/>
          </a:prstGeom>
        </p:spPr>
      </p:pic>
      <p:pic>
        <p:nvPicPr>
          <p:cNvPr id="133" name="Picture 132"/>
          <p:cNvPicPr>
            <a:picLocks noChangeAspect="1"/>
          </p:cNvPicPr>
          <p:nvPr/>
        </p:nvPicPr>
        <p:blipFill>
          <a:blip r:embed="rId8"/>
          <a:stretch>
            <a:fillRect/>
          </a:stretch>
        </p:blipFill>
        <p:spPr>
          <a:xfrm>
            <a:off x="8331904" y="4294060"/>
            <a:ext cx="2712215" cy="20684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标题 1"/>
          <p:cNvSpPr>
            <a:spLocks noGrp="1"/>
          </p:cNvSpPr>
          <p:nvPr>
            <p:ph type="title"/>
          </p:nvPr>
        </p:nvSpPr>
        <p:spPr>
          <a:xfrm>
            <a:off x="763318" y="-90626"/>
            <a:ext cx="10797088" cy="1194266"/>
          </a:xfrm>
        </p:spPr>
        <p:txBody>
          <a:bodyPr>
            <a:noAutofit/>
          </a:bodyPr>
          <a:lstStyle/>
          <a:p>
            <a:pPr>
              <a:buNone/>
            </a:pPr>
            <a:r>
              <a:rPr lang="zh-CN" sz="4400" b="1">
                <a:latin typeface="腾讯体 W3"/>
                <a:ea typeface="腾讯体 W3"/>
                <a:cs typeface="+mj-cs"/>
              </a:rPr>
              <a:t>从算法到可执行电路</a:t>
            </a:r>
            <a:endParaRPr/>
          </a:p>
        </p:txBody>
      </p:sp>
      <p:sp>
        <p:nvSpPr>
          <p:cNvPr id="136" name="文本占位符 2"/>
          <p:cNvSpPr>
            <a:spLocks noGrp="1"/>
          </p:cNvSpPr>
          <p:nvPr>
            <p:ph type="body" idx="1"/>
          </p:nvPr>
        </p:nvSpPr>
        <p:spPr>
          <a:xfrm>
            <a:off x="475314" y="1664443"/>
            <a:ext cx="4759460" cy="4511896"/>
          </a:xfrm>
        </p:spPr>
        <p:txBody>
          <a:bodyPr>
            <a:normAutofit/>
          </a:bodyPr>
          <a:lstStyle/>
          <a:p>
            <a:pPr marL="285750" indent="-285750">
              <a:buFont typeface="Arial" charset="0"/>
              <a:buChar char="•"/>
            </a:pPr>
            <a:r>
              <a:rPr lang="zh-CN">
                <a:solidFill>
                  <a:schemeClr val="tx1">
                    <a:alpha val="100000"/>
                  </a:schemeClr>
                </a:solidFill>
                <a:latin typeface="腾讯体 W3"/>
                <a:ea typeface="腾讯体 W3"/>
                <a:cs typeface="+mn-cs"/>
              </a:rPr>
              <a:t>拆解为真机可以读取的基本电路</a:t>
            </a:r>
            <a:endParaRPr/>
          </a:p>
          <a:p>
            <a:pPr>
              <a:buFont typeface="Arial" panose="020B0604020202020204" pitchFamily="34" charset="0"/>
              <a:buNone/>
            </a:pPr>
            <a:r>
              <a:rPr lang="zh-CN">
                <a:solidFill>
                  <a:schemeClr val="tx1">
                    <a:alpha val="100000"/>
                  </a:schemeClr>
                </a:solidFill>
                <a:latin typeface="腾讯体 W3"/>
                <a:ea typeface="腾讯体 W3"/>
                <a:cs typeface="+mn-cs"/>
              </a:rPr>
              <a:t>可使用基本门：</a:t>
            </a:r>
            <a:endParaRPr/>
          </a:p>
          <a:p>
            <a:pPr>
              <a:buFont typeface="Arial" panose="020B0604020202020204" pitchFamily="34" charset="0"/>
              <a:buNone/>
            </a:pPr>
            <a:endParaRPr lang="en-US">
              <a:solidFill>
                <a:schemeClr val="tx1">
                  <a:alpha val="100000"/>
                </a:schemeClr>
              </a:solidFill>
              <a:latin typeface="腾讯体 W3"/>
              <a:ea typeface="腾讯体 W3"/>
              <a:cs typeface="+mn-cs"/>
            </a:endParaRPr>
          </a:p>
          <a:p>
            <a:pPr marL="285750" indent="-285750">
              <a:buFont typeface="Arial" charset="0"/>
              <a:buChar char="•"/>
            </a:pPr>
            <a:r>
              <a:rPr lang="zh-CN">
                <a:solidFill>
                  <a:schemeClr val="tx1">
                    <a:alpha val="100000"/>
                  </a:schemeClr>
                </a:solidFill>
                <a:latin typeface="腾讯体 W3"/>
                <a:ea typeface="腾讯体 W3"/>
                <a:cs typeface="+mn-cs"/>
              </a:rPr>
              <a:t>识别电路中连续出现的重复幺正厄米矩阵，两两相消将其直接约化为单位阵</a:t>
            </a:r>
            <a:endParaRPr/>
          </a:p>
          <a:p>
            <a:pPr marL="285750" indent="-285750">
              <a:buFont typeface="Arial" charset="0"/>
              <a:buChar char="•"/>
            </a:pPr>
            <a:r>
              <a:rPr lang="zh-CN">
                <a:solidFill>
                  <a:schemeClr val="tx1">
                    <a:alpha val="100000"/>
                  </a:schemeClr>
                </a:solidFill>
                <a:latin typeface="腾讯体 W3"/>
                <a:ea typeface="腾讯体 W3"/>
                <a:cs typeface="+mn-cs"/>
              </a:rPr>
              <a:t>根据量子门的依赖关系，建立代表电路的依赖图</a:t>
            </a:r>
            <a:endParaRPr/>
          </a:p>
          <a:p>
            <a:pPr marL="342900" indent="-342900">
              <a:buFont typeface="Arial" charset="0"/>
              <a:buChar char="•"/>
            </a:pPr>
            <a:r>
              <a:rPr lang="zh-CN">
                <a:solidFill>
                  <a:schemeClr val="tx1">
                    <a:alpha val="100000"/>
                  </a:schemeClr>
                </a:solidFill>
                <a:latin typeface="腾讯体 W3"/>
                <a:ea typeface="腾讯体 W3"/>
                <a:cs typeface="+mn-cs"/>
              </a:rPr>
              <a:t>使用</a:t>
            </a:r>
            <a:r>
              <a:rPr lang="en-US">
                <a:solidFill>
                  <a:schemeClr val="tx1">
                    <a:alpha val="100000"/>
                  </a:schemeClr>
                </a:solidFill>
                <a:latin typeface="腾讯体 W3"/>
                <a:ea typeface="腾讯体 W3"/>
                <a:cs typeface="+mn-cs"/>
              </a:rPr>
              <a:t> </a:t>
            </a:r>
            <a:r>
              <a:rPr lang="en-US" b="1">
                <a:solidFill>
                  <a:schemeClr val="tx1">
                    <a:alpha val="100000"/>
                  </a:schemeClr>
                </a:solidFill>
                <a:latin typeface="腾讯体 W3"/>
                <a:ea typeface="腾讯体 W3"/>
                <a:cs typeface="+mn-cs"/>
              </a:rPr>
              <a:t>SWAP </a:t>
            </a:r>
            <a:r>
              <a:rPr lang="zh-CN">
                <a:solidFill>
                  <a:schemeClr val="tx1">
                    <a:alpha val="100000"/>
                  </a:schemeClr>
                </a:solidFill>
                <a:latin typeface="腾讯体 W3"/>
                <a:ea typeface="腾讯体 W3"/>
                <a:cs typeface="+mn-cs"/>
              </a:rPr>
              <a:t>门将在真机上不相邻的量子比特变为相邻，也可以做量子门</a:t>
            </a:r>
            <a:endParaRPr/>
          </a:p>
        </p:txBody>
      </p:sp>
      <p:cxnSp>
        <p:nvCxnSpPr>
          <p:cNvPr id="137" name="Straight Arrow Connector 136"/>
          <p:cNvCxnSpPr/>
          <p:nvPr/>
        </p:nvCxnSpPr>
        <p:spPr>
          <a:xfrm>
            <a:off x="763318" y="1206299"/>
            <a:ext cx="5129545" cy="0"/>
          </a:xfrm>
          <a:prstGeom prst="straightConnector1">
            <a:avLst/>
          </a:prstGeom>
          <a:ln w="25400">
            <a:solidFill>
              <a:srgbClr val="000000">
                <a:alpha val="100000"/>
              </a:srgbClr>
            </a:solidFill>
            <a:prstDash val="solid"/>
            <a:headEnd/>
            <a:tailEnd/>
          </a:ln>
        </p:spPr>
      </p:cxnSp>
      <p:pic>
        <p:nvPicPr>
          <p:cNvPr id="138" name="Graphic 137"/>
          <p:cNvPicPr/>
          <p:nvPr/>
        </p:nvPicPr>
        <p:blipFill>
          <a:blip r:embed="rId3">
            <a:alphaModFix/>
            <a:extLst>
              <a:ext uri="{96DAC541-7B7A-43D3-8B79-37D633B846F1}">
                <asvg:svgBlip xmlns:asvg="http://schemas.microsoft.com/office/drawing/2016/SVG/main" r:embed="rId4"/>
              </a:ext>
            </a:extLst>
          </a:blip>
          <a:srcRect/>
          <a:stretch>
            <a:fillRect/>
          </a:stretch>
        </p:blipFill>
        <p:spPr>
          <a:xfrm>
            <a:off x="1070694" y="2659321"/>
            <a:ext cx="3568700" cy="266700"/>
          </a:xfrm>
          <a:prstGeom prst="rect">
            <a:avLst/>
          </a:prstGeom>
        </p:spPr>
      </p:pic>
      <p:pic>
        <p:nvPicPr>
          <p:cNvPr id="139" name="Picture 138"/>
          <p:cNvPicPr>
            <a:picLocks noChangeAspect="1"/>
          </p:cNvPicPr>
          <p:nvPr/>
        </p:nvPicPr>
        <p:blipFill>
          <a:blip r:embed="rId5"/>
          <a:stretch>
            <a:fillRect/>
          </a:stretch>
        </p:blipFill>
        <p:spPr>
          <a:xfrm>
            <a:off x="5707847" y="802790"/>
            <a:ext cx="1307782" cy="1723306"/>
          </a:xfrm>
          <a:prstGeom prst="rect">
            <a:avLst/>
          </a:prstGeom>
        </p:spPr>
      </p:pic>
      <p:pic>
        <p:nvPicPr>
          <p:cNvPr id="140" name="Picture 139"/>
          <p:cNvPicPr>
            <a:picLocks noChangeAspect="1"/>
          </p:cNvPicPr>
          <p:nvPr/>
        </p:nvPicPr>
        <p:blipFill>
          <a:blip r:embed="rId6"/>
          <a:stretch>
            <a:fillRect/>
          </a:stretch>
        </p:blipFill>
        <p:spPr>
          <a:xfrm>
            <a:off x="7970375" y="802790"/>
            <a:ext cx="2807148" cy="1723306"/>
          </a:xfrm>
          <a:prstGeom prst="rect">
            <a:avLst/>
          </a:prstGeom>
        </p:spPr>
      </p:pic>
      <p:sp>
        <p:nvSpPr>
          <p:cNvPr id="141" name="Right Arrow 140"/>
          <p:cNvSpPr/>
          <p:nvPr/>
        </p:nvSpPr>
        <p:spPr>
          <a:xfrm>
            <a:off x="7205002" y="1382799"/>
            <a:ext cx="576000" cy="549128"/>
          </a:xfrm>
          <a:prstGeom prst="rightArrow">
            <a:avLst/>
          </a:prstGeom>
          <a:solidFill>
            <a:schemeClr val="accent1">
              <a:lumMod val="40000"/>
              <a:lumOff val="60000"/>
              <a:alpha val="100000"/>
            </a:schemeClr>
          </a:solidFill>
          <a:ln w="12700">
            <a:solidFill>
              <a:srgbClr val="5C5C5C">
                <a:alpha val="100000"/>
              </a:srgbClr>
            </a:solidFill>
            <a:prstDash val="solid"/>
            <a:miter lim="800000"/>
          </a:ln>
        </p:spPr>
        <p:txBody>
          <a:bodyPr anchor="ctr"/>
          <a:lstStyle/>
          <a:p>
            <a:pPr algn="ctr"/>
            <a:endParaRPr/>
          </a:p>
        </p:txBody>
      </p:sp>
      <p:sp>
        <p:nvSpPr>
          <p:cNvPr id="142" name="Right Arrow 141"/>
          <p:cNvSpPr/>
          <p:nvPr/>
        </p:nvSpPr>
        <p:spPr>
          <a:xfrm>
            <a:off x="11272402" y="1382799"/>
            <a:ext cx="576008" cy="549128"/>
          </a:xfrm>
          <a:prstGeom prst="rightArrow">
            <a:avLst/>
          </a:prstGeom>
          <a:solidFill>
            <a:schemeClr val="accent1">
              <a:lumMod val="40000"/>
              <a:lumOff val="60000"/>
              <a:alpha val="100000"/>
            </a:schemeClr>
          </a:solidFill>
          <a:ln w="12700">
            <a:solidFill>
              <a:srgbClr val="5C5C5C">
                <a:alpha val="100000"/>
              </a:srgbClr>
            </a:solidFill>
            <a:prstDash val="solid"/>
            <a:miter lim="800000"/>
          </a:ln>
        </p:spPr>
        <p:txBody>
          <a:bodyPr anchor="ctr"/>
          <a:lstStyle/>
          <a:p>
            <a:pPr algn="ctr"/>
            <a:endParaRPr/>
          </a:p>
        </p:txBody>
      </p:sp>
      <p:sp>
        <p:nvSpPr>
          <p:cNvPr id="143" name="Right Arrow 142"/>
          <p:cNvSpPr/>
          <p:nvPr/>
        </p:nvSpPr>
        <p:spPr>
          <a:xfrm>
            <a:off x="11272403" y="3154436"/>
            <a:ext cx="576008" cy="549128"/>
          </a:xfrm>
          <a:prstGeom prst="rightArrow">
            <a:avLst/>
          </a:prstGeom>
          <a:solidFill>
            <a:schemeClr val="accent1">
              <a:lumMod val="40000"/>
              <a:lumOff val="60000"/>
              <a:alpha val="100000"/>
            </a:schemeClr>
          </a:solidFill>
          <a:ln w="12700">
            <a:solidFill>
              <a:srgbClr val="5C5C5C">
                <a:alpha val="100000"/>
              </a:srgbClr>
            </a:solidFill>
            <a:prstDash val="solid"/>
            <a:miter lim="800000"/>
          </a:ln>
        </p:spPr>
        <p:txBody>
          <a:bodyPr anchor="ctr"/>
          <a:lstStyle/>
          <a:p>
            <a:pPr algn="ctr"/>
            <a:endParaRPr/>
          </a:p>
        </p:txBody>
      </p:sp>
      <p:pic>
        <p:nvPicPr>
          <p:cNvPr id="144" name="Picture 143"/>
          <p:cNvPicPr>
            <a:picLocks noChangeAspect="1"/>
          </p:cNvPicPr>
          <p:nvPr/>
        </p:nvPicPr>
        <p:blipFill>
          <a:blip r:embed="rId7"/>
          <a:stretch>
            <a:fillRect/>
          </a:stretch>
        </p:blipFill>
        <p:spPr>
          <a:xfrm>
            <a:off x="5565997" y="4254174"/>
            <a:ext cx="5145550" cy="2116402"/>
          </a:xfrm>
          <a:prstGeom prst="rect">
            <a:avLst/>
          </a:prstGeom>
        </p:spPr>
      </p:pic>
      <p:pic>
        <p:nvPicPr>
          <p:cNvPr id="145" name="Picture 144"/>
          <p:cNvPicPr>
            <a:picLocks noChangeAspect="1"/>
          </p:cNvPicPr>
          <p:nvPr/>
        </p:nvPicPr>
        <p:blipFill>
          <a:blip r:embed="rId8"/>
          <a:stretch>
            <a:fillRect/>
          </a:stretch>
        </p:blipFill>
        <p:spPr>
          <a:xfrm>
            <a:off x="5176403" y="2211086"/>
            <a:ext cx="5807996" cy="2043088"/>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notesMaster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2086</Words>
  <Application>Microsoft Macintosh PowerPoint</Application>
  <PresentationFormat>Widescreen</PresentationFormat>
  <Paragraphs>136</Paragraphs>
  <Slides>17</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等线</vt:lpstr>
      <vt:lpstr>等线 Light</vt:lpstr>
      <vt:lpstr>TencentSans W3</vt:lpstr>
      <vt:lpstr>腾讯体 W3</vt:lpstr>
      <vt:lpstr>Arial</vt:lpstr>
      <vt:lpstr>Office 主题​​</vt:lpstr>
      <vt:lpstr>PowerPoint Presentation</vt:lpstr>
      <vt:lpstr>PowerPoint Presentation</vt:lpstr>
      <vt:lpstr>目录</vt:lpstr>
      <vt:lpstr>什么是量子科技？</vt:lpstr>
      <vt:lpstr>项目简介</vt:lpstr>
      <vt:lpstr>PowerPoint Presentation</vt:lpstr>
      <vt:lpstr>PowerPoint Presentation</vt:lpstr>
      <vt:lpstr>PowerPoint Presentation</vt:lpstr>
      <vt:lpstr>从算法到可执行电路</vt:lpstr>
      <vt:lpstr>从算法到可执行电路</vt:lpstr>
      <vt:lpstr>量子降噪: QEM</vt:lpstr>
      <vt:lpstr>PowerPoint Presentation</vt:lpstr>
      <vt:lpstr>PowerPoint Presentation</vt:lpstr>
      <vt:lpstr>PowerPoint Presentation</vt:lpstr>
      <vt:lpstr>PowerPoint Presentation</vt:lpstr>
      <vt:lpstr>谢谢!</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C2983</cp:lastModifiedBy>
  <cp:revision>1</cp:revision>
  <dcterms:created xsi:type="dcterms:W3CDTF">2024-09-03T00:42:08Z</dcterms:created>
  <dcterms:modified xsi:type="dcterms:W3CDTF">2024-09-02T16:47:55Z</dcterms:modified>
</cp:coreProperties>
</file>